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760" r:id="rId3"/>
    <p:sldMasterId id="2147483775" r:id="rId4"/>
    <p:sldMasterId id="2147483789" r:id="rId5"/>
    <p:sldMasterId id="2147483810" r:id="rId6"/>
  </p:sldMasterIdLst>
  <p:notesMasterIdLst>
    <p:notesMasterId r:id="rId47"/>
  </p:notesMasterIdLst>
  <p:handoutMasterIdLst>
    <p:handoutMasterId r:id="rId48"/>
  </p:handoutMasterIdLst>
  <p:sldIdLst>
    <p:sldId id="482" r:id="rId7"/>
    <p:sldId id="655" r:id="rId8"/>
    <p:sldId id="591" r:id="rId9"/>
    <p:sldId id="582" r:id="rId10"/>
    <p:sldId id="592" r:id="rId11"/>
    <p:sldId id="656" r:id="rId12"/>
    <p:sldId id="657" r:id="rId13"/>
    <p:sldId id="658" r:id="rId14"/>
    <p:sldId id="659" r:id="rId15"/>
    <p:sldId id="660" r:id="rId16"/>
    <p:sldId id="661" r:id="rId17"/>
    <p:sldId id="662" r:id="rId18"/>
    <p:sldId id="663" r:id="rId19"/>
    <p:sldId id="664" r:id="rId20"/>
    <p:sldId id="665" r:id="rId21"/>
    <p:sldId id="666" r:id="rId22"/>
    <p:sldId id="667" r:id="rId23"/>
    <p:sldId id="676" r:id="rId24"/>
    <p:sldId id="668" r:id="rId25"/>
    <p:sldId id="689" r:id="rId26"/>
    <p:sldId id="669" r:id="rId27"/>
    <p:sldId id="670" r:id="rId28"/>
    <p:sldId id="671" r:id="rId29"/>
    <p:sldId id="672" r:id="rId30"/>
    <p:sldId id="673" r:id="rId31"/>
    <p:sldId id="674" r:id="rId32"/>
    <p:sldId id="675" r:id="rId33"/>
    <p:sldId id="690" r:id="rId34"/>
    <p:sldId id="677" r:id="rId35"/>
    <p:sldId id="678" r:id="rId36"/>
    <p:sldId id="679" r:id="rId37"/>
    <p:sldId id="680" r:id="rId38"/>
    <p:sldId id="681" r:id="rId39"/>
    <p:sldId id="682" r:id="rId40"/>
    <p:sldId id="683" r:id="rId41"/>
    <p:sldId id="684" r:id="rId42"/>
    <p:sldId id="685" r:id="rId43"/>
    <p:sldId id="686" r:id="rId44"/>
    <p:sldId id="687" r:id="rId45"/>
    <p:sldId id="688" r:id="rId46"/>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vin.Kelly" initials="G" lastIdx="3" clrIdx="0"/>
  <p:cmAuthor id="1" name="Vidhya Alakeson" initials="VA"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A9B9A"/>
    <a:srgbClr val="BE559B"/>
    <a:srgbClr val="545B9E"/>
    <a:srgbClr val="262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5" autoAdjust="0"/>
    <p:restoredTop sz="86706" autoAdjust="0"/>
  </p:normalViewPr>
  <p:slideViewPr>
    <p:cSldViewPr snapToGrid="0" snapToObjects="1">
      <p:cViewPr>
        <p:scale>
          <a:sx n="100" d="100"/>
          <a:sy n="100" d="100"/>
        </p:scale>
        <p:origin x="-1350" y="-5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75" d="100"/>
          <a:sy n="75" d="100"/>
        </p:scale>
        <p:origin x="-3390" y="-22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720C93C-4456-42BB-93C6-492D9F90E070}" type="datetimeFigureOut">
              <a:rPr lang="en-GB" smtClean="0"/>
              <a:t>29/04/2014</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B738F5D-0E76-4F34-8AD5-0E81C9C73BA7}" type="slidenum">
              <a:rPr lang="en-GB" smtClean="0"/>
              <a:t>‹#›</a:t>
            </a:fld>
            <a:endParaRPr lang="en-GB" dirty="0"/>
          </a:p>
        </p:txBody>
      </p:sp>
    </p:spTree>
    <p:extLst>
      <p:ext uri="{BB962C8B-B14F-4D97-AF65-F5344CB8AC3E}">
        <p14:creationId xmlns:p14="http://schemas.microsoft.com/office/powerpoint/2010/main" val="4185451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665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899" y="0"/>
            <a:ext cx="2946189" cy="496650"/>
          </a:xfrm>
          <a:prstGeom prst="rect">
            <a:avLst/>
          </a:prstGeom>
        </p:spPr>
        <p:txBody>
          <a:bodyPr vert="horz" lIns="91440" tIns="45720" rIns="91440" bIns="45720" rtlCol="0"/>
          <a:lstStyle>
            <a:lvl1pPr algn="r">
              <a:defRPr sz="1200"/>
            </a:lvl1pPr>
          </a:lstStyle>
          <a:p>
            <a:fld id="{3D90BF42-30DD-4E15-9EB4-1960F1E767F5}" type="datetimeFigureOut">
              <a:rPr lang="en-GB" smtClean="0"/>
              <a:pPr/>
              <a:t>29/04/2014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788"/>
            <a:ext cx="5438140" cy="44666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402"/>
            <a:ext cx="2946189" cy="49665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899" y="9428402"/>
            <a:ext cx="2946189" cy="496650"/>
          </a:xfrm>
          <a:prstGeom prst="rect">
            <a:avLst/>
          </a:prstGeom>
        </p:spPr>
        <p:txBody>
          <a:bodyPr vert="horz" lIns="91440" tIns="45720" rIns="91440" bIns="45720" rtlCol="0" anchor="b"/>
          <a:lstStyle>
            <a:lvl1pPr algn="r">
              <a:defRPr sz="1200"/>
            </a:lvl1pPr>
          </a:lstStyle>
          <a:p>
            <a:fld id="{60ECA88F-8BFD-4D19-BB5D-F5876394A67E}" type="slidenum">
              <a:rPr lang="en-GB" smtClean="0"/>
              <a:pPr/>
              <a:t>‹#›</a:t>
            </a:fld>
            <a:endParaRPr lang="en-GB" dirty="0"/>
          </a:p>
        </p:txBody>
      </p:sp>
    </p:spTree>
    <p:extLst>
      <p:ext uri="{BB962C8B-B14F-4D97-AF65-F5344CB8AC3E}">
        <p14:creationId xmlns:p14="http://schemas.microsoft.com/office/powerpoint/2010/main" val="1939455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24</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25</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26</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27</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28</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30</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31</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32</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33</a:t>
            </a:fld>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34</a:t>
            </a:fld>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35</a:t>
            </a:fld>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36</a:t>
            </a:fld>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37</a:t>
            </a:fld>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38</a:t>
            </a:fld>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39</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4</a:t>
            </a:fld>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40</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BFFE1F40-7E64-4C32-96BF-260FA612EF38}"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TextBox 9"/>
          <p:cNvSpPr txBox="1">
            <a:spLocks noChangeArrowheads="1"/>
          </p:cNvSpPr>
          <p:nvPr userDrawn="1"/>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6" name="TextBox 10"/>
          <p:cNvSpPr txBox="1">
            <a:spLocks noChangeArrowheads="1"/>
          </p:cNvSpPr>
          <p:nvPr userDrawn="1"/>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7" name="Picture 6"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ctrTitle"/>
          </p:nvPr>
        </p:nvSpPr>
        <p:spPr>
          <a:xfrm>
            <a:off x="685800" y="213044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8" name="Date Placeholder 3"/>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3C35175-FD03-4311-9A24-3403E4A690F0}" type="datetime1">
              <a:rPr lang="en-US" smtClean="0"/>
              <a:t>4/29/2014</a:t>
            </a:fld>
            <a:endParaRPr lang="en-US" dirty="0"/>
          </a:p>
        </p:txBody>
      </p:sp>
      <p:sp>
        <p:nvSpPr>
          <p:cNvPr id="9" name="Footer Placeholder 4"/>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0" name="Slide Number Placeholder 5"/>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9FE7AFE-169F-4024-AC59-546CBFBF307D}"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5" name="TextBox 9"/>
          <p:cNvSpPr txBox="1">
            <a:spLocks noChangeArrowheads="1"/>
          </p:cNvSpPr>
          <p:nvPr userDrawn="1"/>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6" name="TextBox 10"/>
          <p:cNvSpPr txBox="1">
            <a:spLocks noChangeArrowheads="1"/>
          </p:cNvSpPr>
          <p:nvPr userDrawn="1"/>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7" name="Picture 6"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Date Placeholder 3"/>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63E909E-F559-4C45-8EB5-3A5B381C9A87}" type="datetime1">
              <a:rPr lang="en-US" smtClean="0"/>
              <a:t>4/29/2014</a:t>
            </a:fld>
            <a:endParaRPr lang="en-US" dirty="0"/>
          </a:p>
        </p:txBody>
      </p:sp>
      <p:sp>
        <p:nvSpPr>
          <p:cNvPr id="9" name="Footer Placeholder 4"/>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0" name="Slide Number Placeholder 5"/>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D7A4FE6-44B0-4213-AB8E-093B34523716}"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5" name="TextBox 9"/>
          <p:cNvSpPr txBox="1">
            <a:spLocks noChangeArrowheads="1"/>
          </p:cNvSpPr>
          <p:nvPr userDrawn="1"/>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6" name="TextBox 10"/>
          <p:cNvSpPr txBox="1">
            <a:spLocks noChangeArrowheads="1"/>
          </p:cNvSpPr>
          <p:nvPr userDrawn="1"/>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7" name="Picture 6"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Vertical Title 1"/>
          <p:cNvSpPr>
            <a:spLocks noGrp="1"/>
          </p:cNvSpPr>
          <p:nvPr>
            <p:ph type="title" orient="vert"/>
          </p:nvPr>
        </p:nvSpPr>
        <p:spPr>
          <a:xfrm>
            <a:off x="6629400" y="27465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5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Date Placeholder 3"/>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CEEC02F-D607-42D3-8C6F-C7C642DAB02F}" type="datetime1">
              <a:rPr lang="en-US" smtClean="0"/>
              <a:t>4/29/2014</a:t>
            </a:fld>
            <a:endParaRPr lang="en-US" dirty="0"/>
          </a:p>
        </p:txBody>
      </p:sp>
      <p:sp>
        <p:nvSpPr>
          <p:cNvPr id="9" name="Footer Placeholder 4"/>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0" name="Slide Number Placeholder 5"/>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C1B8168-A85D-46F6-9703-98E848B12E6A}"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Box 12"/>
          <p:cNvSpPr txBox="1">
            <a:spLocks noChangeArrowheads="1"/>
          </p:cNvSpPr>
          <p:nvPr userDrawn="1"/>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5" name="TextBox 6"/>
          <p:cNvSpPr txBox="1">
            <a:spLocks noChangeArrowheads="1"/>
          </p:cNvSpPr>
          <p:nvPr userDrawn="1"/>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6"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7" name="Picture 9"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ctrTitle"/>
          </p:nvPr>
        </p:nvSpPr>
        <p:spPr>
          <a:xfrm>
            <a:off x="685800" y="213044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8" name="Date Placeholder 3"/>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BB03959-2041-4EFC-A208-7AD0682272AC}" type="datetime1">
              <a:rPr lang="en-US" smtClean="0"/>
              <a:t>4/29/2014</a:t>
            </a:fld>
            <a:endParaRPr lang="en-US" dirty="0"/>
          </a:p>
        </p:txBody>
      </p:sp>
      <p:sp>
        <p:nvSpPr>
          <p:cNvPr id="9" name="Footer Placeholder 4"/>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0" name="Slide Number Placeholder 5"/>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36771E8-75F0-4307-AC69-C22CAA4166AC}"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TextBox 12"/>
          <p:cNvSpPr txBox="1">
            <a:spLocks noChangeArrowheads="1"/>
          </p:cNvSpPr>
          <p:nvPr userDrawn="1"/>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5" name="TextBox 6"/>
          <p:cNvSpPr txBox="1">
            <a:spLocks noChangeArrowheads="1"/>
          </p:cNvSpPr>
          <p:nvPr userDrawn="1"/>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6"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7" name="Picture 9"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Date Placeholder 3"/>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B667479-EF6D-49E7-B110-98E13F9620B6}" type="datetime1">
              <a:rPr lang="en-US" smtClean="0"/>
              <a:t>4/29/2014</a:t>
            </a:fld>
            <a:endParaRPr lang="en-US" dirty="0"/>
          </a:p>
        </p:txBody>
      </p:sp>
      <p:sp>
        <p:nvSpPr>
          <p:cNvPr id="9" name="Footer Placeholder 4"/>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0" name="Slide Number Placeholder 5"/>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6CB2EF2-D6D9-4128-A281-F2754505697F}"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extBox 12"/>
          <p:cNvSpPr txBox="1">
            <a:spLocks noChangeArrowheads="1"/>
          </p:cNvSpPr>
          <p:nvPr userDrawn="1"/>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5" name="TextBox 6"/>
          <p:cNvSpPr txBox="1">
            <a:spLocks noChangeArrowheads="1"/>
          </p:cNvSpPr>
          <p:nvPr userDrawn="1"/>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6"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7" name="Picture 9"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722313" y="440692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8" name="Date Placeholder 3"/>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93F6B40-AFEE-4FA5-A961-4D901B161E08}" type="datetime1">
              <a:rPr lang="en-US" smtClean="0"/>
              <a:t>4/29/2014</a:t>
            </a:fld>
            <a:endParaRPr lang="en-US" dirty="0"/>
          </a:p>
        </p:txBody>
      </p:sp>
      <p:sp>
        <p:nvSpPr>
          <p:cNvPr id="9" name="Footer Placeholder 4"/>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0" name="Slide Number Placeholder 5"/>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5492A1A-813A-4FCA-9EA0-FEF8D278560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Box 12"/>
          <p:cNvSpPr txBox="1">
            <a:spLocks noChangeArrowheads="1"/>
          </p:cNvSpPr>
          <p:nvPr userDrawn="1"/>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6" name="TextBox 6"/>
          <p:cNvSpPr txBox="1">
            <a:spLocks noChangeArrowheads="1"/>
          </p:cNvSpPr>
          <p:nvPr userDrawn="1"/>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7"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8" name="Picture 9"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9" name="Date Placeholder 4"/>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5B59133-BC63-499F-96C9-054F8D983F92}" type="datetime1">
              <a:rPr lang="en-US" smtClean="0"/>
              <a:t>4/29/2014</a:t>
            </a:fld>
            <a:endParaRPr lang="en-US" dirty="0"/>
          </a:p>
        </p:txBody>
      </p:sp>
      <p:sp>
        <p:nvSpPr>
          <p:cNvPr id="10" name="Footer Placeholder 5"/>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1" name="Slide Number Placeholder 6"/>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480A494-B4A2-4734-AB3D-0E23D578C3F9}"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Box 12"/>
          <p:cNvSpPr txBox="1">
            <a:spLocks noChangeArrowheads="1"/>
          </p:cNvSpPr>
          <p:nvPr userDrawn="1"/>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8" name="TextBox 6"/>
          <p:cNvSpPr txBox="1">
            <a:spLocks noChangeArrowheads="1"/>
          </p:cNvSpPr>
          <p:nvPr userDrawn="1"/>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9"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10" name="Picture 9"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1" name="Date Placeholder 6"/>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6554D2B-567B-46B1-A39D-7C97F5C8573C}" type="datetime1">
              <a:rPr lang="en-US" smtClean="0"/>
              <a:t>4/29/2014</a:t>
            </a:fld>
            <a:endParaRPr lang="en-US" dirty="0"/>
          </a:p>
        </p:txBody>
      </p:sp>
      <p:sp>
        <p:nvSpPr>
          <p:cNvPr id="12" name="Footer Placeholder 7"/>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3" name="Slide Number Placeholder 8"/>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2AC2074-418D-4C8A-9FC5-D80DDEDE7A26}"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TextBox 12"/>
          <p:cNvSpPr txBox="1">
            <a:spLocks noChangeArrowheads="1"/>
          </p:cNvSpPr>
          <p:nvPr userDrawn="1"/>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4" name="TextBox 6"/>
          <p:cNvSpPr txBox="1">
            <a:spLocks noChangeArrowheads="1"/>
          </p:cNvSpPr>
          <p:nvPr userDrawn="1"/>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5"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6" name="Picture 9"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7" name="Date Placeholder 2"/>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7E6937C-7C47-40AF-A310-45F6E375C6CB}" type="datetime1">
              <a:rPr lang="en-US" smtClean="0"/>
              <a:t>4/29/2014</a:t>
            </a:fld>
            <a:endParaRPr lang="en-US" dirty="0"/>
          </a:p>
        </p:txBody>
      </p:sp>
      <p:sp>
        <p:nvSpPr>
          <p:cNvPr id="8" name="Footer Placeholder 3"/>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9" name="Slide Number Placeholder 4"/>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C77FEC9-D2B2-47A1-9B8F-54F9A5C26206}"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2"/>
          <p:cNvSpPr txBox="1">
            <a:spLocks noChangeArrowheads="1"/>
          </p:cNvSpPr>
          <p:nvPr userDrawn="1"/>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3" name="TextBox 6"/>
          <p:cNvSpPr txBox="1">
            <a:spLocks noChangeArrowheads="1"/>
          </p:cNvSpPr>
          <p:nvPr userDrawn="1"/>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4"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5" name="Picture 9"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6" name="Date Placeholder 1"/>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00700EB-E0F0-4BED-A5F2-2F2B514B82F7}" type="datetime1">
              <a:rPr lang="en-US" smtClean="0"/>
              <a:t>4/29/2014</a:t>
            </a:fld>
            <a:endParaRPr lang="en-US" dirty="0"/>
          </a:p>
        </p:txBody>
      </p:sp>
      <p:sp>
        <p:nvSpPr>
          <p:cNvPr id="7" name="Footer Placeholder 2"/>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8" name="Slide Number Placeholder 3"/>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A800365-0F42-4482-9BB0-846FA32CA8F5}"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TextBox 12"/>
          <p:cNvSpPr txBox="1">
            <a:spLocks noChangeArrowheads="1"/>
          </p:cNvSpPr>
          <p:nvPr userDrawn="1"/>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6" name="TextBox 6"/>
          <p:cNvSpPr txBox="1">
            <a:spLocks noChangeArrowheads="1"/>
          </p:cNvSpPr>
          <p:nvPr userDrawn="1"/>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7"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8" name="Picture 9"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1" y="27307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9" name="Date Placeholder 4"/>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D8D9607-938A-41B1-96E7-601E0CED4779}" type="datetime1">
              <a:rPr lang="en-US" smtClean="0"/>
              <a:t>4/29/2014</a:t>
            </a:fld>
            <a:endParaRPr lang="en-US" dirty="0"/>
          </a:p>
        </p:txBody>
      </p:sp>
      <p:sp>
        <p:nvSpPr>
          <p:cNvPr id="10" name="Footer Placeholder 5"/>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1" name="Slide Number Placeholder 6"/>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0F66E9E-EEEB-4168-857A-9CD8C489C3D2}"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TextBox 9"/>
          <p:cNvSpPr txBox="1">
            <a:spLocks noChangeArrowheads="1"/>
          </p:cNvSpPr>
          <p:nvPr userDrawn="1"/>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6" name="TextBox 10"/>
          <p:cNvSpPr txBox="1">
            <a:spLocks noChangeArrowheads="1"/>
          </p:cNvSpPr>
          <p:nvPr userDrawn="1"/>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7" name="Picture 6"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Date Placeholder 3"/>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169FB8B-4328-4A28-8044-64456332AF89}" type="datetime1">
              <a:rPr lang="en-US" smtClean="0"/>
              <a:t>4/29/2014</a:t>
            </a:fld>
            <a:endParaRPr lang="en-US" dirty="0"/>
          </a:p>
        </p:txBody>
      </p:sp>
      <p:sp>
        <p:nvSpPr>
          <p:cNvPr id="9" name="Footer Placeholder 4"/>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0" name="Slide Number Placeholder 5"/>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9F43B4-B611-4438-9374-266488A443BD}"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TextBox 12"/>
          <p:cNvSpPr txBox="1">
            <a:spLocks noChangeArrowheads="1"/>
          </p:cNvSpPr>
          <p:nvPr userDrawn="1"/>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6" name="TextBox 6"/>
          <p:cNvSpPr txBox="1">
            <a:spLocks noChangeArrowheads="1"/>
          </p:cNvSpPr>
          <p:nvPr userDrawn="1"/>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7"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8" name="Picture 9"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9" name="Date Placeholder 4"/>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AEE1153-9603-46F9-B077-F8713A0F00FF}" type="datetime1">
              <a:rPr lang="en-US" smtClean="0"/>
              <a:t>4/29/2014</a:t>
            </a:fld>
            <a:endParaRPr lang="en-US" dirty="0"/>
          </a:p>
        </p:txBody>
      </p:sp>
      <p:sp>
        <p:nvSpPr>
          <p:cNvPr id="10" name="Footer Placeholder 5"/>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1" name="Slide Number Placeholder 6"/>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5CF7FDF-E1F7-4D71-BBBF-47ABFB8459F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TextBox 12"/>
          <p:cNvSpPr txBox="1">
            <a:spLocks noChangeArrowheads="1"/>
          </p:cNvSpPr>
          <p:nvPr userDrawn="1"/>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5" name="TextBox 6"/>
          <p:cNvSpPr txBox="1">
            <a:spLocks noChangeArrowheads="1"/>
          </p:cNvSpPr>
          <p:nvPr userDrawn="1"/>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6"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7" name="Picture 9"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Date Placeholder 3"/>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9E5DE48-1DA9-4760-9E8C-05EB66FCD84B}" type="datetime1">
              <a:rPr lang="en-US" smtClean="0"/>
              <a:t>4/29/2014</a:t>
            </a:fld>
            <a:endParaRPr lang="en-US" dirty="0"/>
          </a:p>
        </p:txBody>
      </p:sp>
      <p:sp>
        <p:nvSpPr>
          <p:cNvPr id="9" name="Footer Placeholder 4"/>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0" name="Slide Number Placeholder 5"/>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1BC96D1-9936-47FC-AD3A-EF88695CDFEF}"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TextBox 12"/>
          <p:cNvSpPr txBox="1">
            <a:spLocks noChangeArrowheads="1"/>
          </p:cNvSpPr>
          <p:nvPr userDrawn="1"/>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5" name="TextBox 6"/>
          <p:cNvSpPr txBox="1">
            <a:spLocks noChangeArrowheads="1"/>
          </p:cNvSpPr>
          <p:nvPr userDrawn="1"/>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6"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7" name="Picture 9"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Vertical Title 1"/>
          <p:cNvSpPr>
            <a:spLocks noGrp="1"/>
          </p:cNvSpPr>
          <p:nvPr>
            <p:ph type="title" orient="vert"/>
          </p:nvPr>
        </p:nvSpPr>
        <p:spPr>
          <a:xfrm>
            <a:off x="6629400" y="27465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5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Date Placeholder 3"/>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160FFA0-6821-44AF-8D7F-2B31D521D700}" type="datetime1">
              <a:rPr lang="en-US" smtClean="0"/>
              <a:t>4/29/2014</a:t>
            </a:fld>
            <a:endParaRPr lang="en-US" dirty="0"/>
          </a:p>
        </p:txBody>
      </p:sp>
      <p:sp>
        <p:nvSpPr>
          <p:cNvPr id="9" name="Footer Placeholder 4"/>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0" name="Slide Number Placeholder 5"/>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77BE884-6B73-453B-AC7B-41A3735ED0EA}"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Divider ">
    <p:bg>
      <p:bgPr>
        <a:solidFill>
          <a:srgbClr val="292926"/>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1" y="4643451"/>
            <a:ext cx="6945941" cy="952283"/>
          </a:xfrm>
          <a:noFill/>
        </p:spPr>
        <p:txBody>
          <a:bodyPr lIns="216000" rIns="360000" bIns="0" anchor="b" anchorCtr="0"/>
          <a:lstStyle>
            <a:lvl1pPr>
              <a:defRPr sz="2800" i="0" baseline="0">
                <a:solidFill>
                  <a:schemeClr val="bg1"/>
                </a:solidFill>
              </a:defRPr>
            </a:lvl1pPr>
          </a:lstStyle>
          <a:p>
            <a:r>
              <a:rPr lang="en-US" dirty="0" smtClean="0"/>
              <a:t>Click to edit main title Arial Bold size 28</a:t>
            </a:r>
            <a:endParaRPr lang="en-GB" dirty="0"/>
          </a:p>
        </p:txBody>
      </p:sp>
      <p:cxnSp>
        <p:nvCxnSpPr>
          <p:cNvPr id="26" name="Straight Connector 25"/>
          <p:cNvCxnSpPr/>
          <p:nvPr/>
        </p:nvCxnSpPr>
        <p:spPr bwMode="auto">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30" name="Text Placeholder 29"/>
          <p:cNvSpPr>
            <a:spLocks noGrp="1"/>
          </p:cNvSpPr>
          <p:nvPr>
            <p:ph type="body" sz="quarter" idx="10" hasCustomPrompt="1"/>
          </p:nvPr>
        </p:nvSpPr>
        <p:spPr>
          <a:xfrm>
            <a:off x="1" y="5655366"/>
            <a:ext cx="5950927" cy="616226"/>
          </a:xfrm>
        </p:spPr>
        <p:txBody>
          <a:bodyPr lIns="216000" rIns="720000"/>
          <a:lstStyle>
            <a:lvl1pPr>
              <a:buNone/>
              <a:defRPr sz="2000" b="1">
                <a:solidFill>
                  <a:schemeClr val="tx2"/>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Subtitle Arial Bold size 20</a:t>
            </a:r>
          </a:p>
        </p:txBody>
      </p:sp>
      <p:sp>
        <p:nvSpPr>
          <p:cNvPr id="32" name="TextBox 31"/>
          <p:cNvSpPr txBox="1"/>
          <p:nvPr/>
        </p:nvSpPr>
        <p:spPr>
          <a:xfrm>
            <a:off x="6682171" y="4691383"/>
            <a:ext cx="2461831" cy="642918"/>
          </a:xfrm>
          <a:prstGeom prst="rect">
            <a:avLst/>
          </a:prstGeom>
          <a:noFill/>
        </p:spPr>
        <p:txBody>
          <a:bodyPr wrap="square" lIns="0" tIns="36000" rIns="252000" bIns="0" rtlCol="0" anchor="t" anchorCtr="0">
            <a:noAutofit/>
          </a:bodyPr>
          <a:lstStyle/>
          <a:p>
            <a:pPr algn="r" defTabSz="914400" eaLnBrk="0" hangingPunct="0">
              <a:spcBef>
                <a:spcPct val="20000"/>
              </a:spcBef>
            </a:pPr>
            <a:r>
              <a:rPr lang="en-US" sz="700" dirty="0" smtClean="0">
                <a:solidFill>
                  <a:srgbClr val="FFFFFF"/>
                </a:solidFill>
                <a:latin typeface="Arial" charset="0"/>
                <a:ea typeface="+mn-ea"/>
              </a:rPr>
              <a:t>Version 1 | Public (DELETE CLASSIFICATION)</a:t>
            </a:r>
          </a:p>
          <a:p>
            <a:pPr algn="r" defTabSz="914400" eaLnBrk="0" hangingPunct="0">
              <a:spcBef>
                <a:spcPct val="20000"/>
              </a:spcBef>
            </a:pPr>
            <a:r>
              <a:rPr lang="en-US" sz="700" dirty="0" smtClean="0">
                <a:solidFill>
                  <a:srgbClr val="FFFFFF"/>
                </a:solidFill>
                <a:latin typeface="Arial" charset="0"/>
                <a:ea typeface="+mn-ea"/>
              </a:rPr>
              <a:t>Version 1 | Internal Use Only</a:t>
            </a:r>
          </a:p>
          <a:p>
            <a:pPr algn="r" defTabSz="914400" eaLnBrk="0" hangingPunct="0">
              <a:spcBef>
                <a:spcPct val="20000"/>
              </a:spcBef>
            </a:pPr>
            <a:r>
              <a:rPr lang="en-US" sz="700" dirty="0" smtClean="0">
                <a:solidFill>
                  <a:srgbClr val="FFFFFF"/>
                </a:solidFill>
                <a:latin typeface="Arial" charset="0"/>
                <a:ea typeface="+mn-ea"/>
              </a:rPr>
              <a:t>Version 1 | Confidential    </a:t>
            </a:r>
          </a:p>
          <a:p>
            <a:pPr algn="r" defTabSz="914400" eaLnBrk="0" hangingPunct="0">
              <a:spcBef>
                <a:spcPct val="20000"/>
              </a:spcBef>
            </a:pPr>
            <a:r>
              <a:rPr lang="en-US" sz="700" dirty="0" smtClean="0">
                <a:solidFill>
                  <a:srgbClr val="FFFFFF"/>
                </a:solidFill>
                <a:latin typeface="Arial" charset="0"/>
                <a:ea typeface="+mn-ea"/>
              </a:rPr>
              <a:t>Version 1 | Strictly  Confidential</a:t>
            </a:r>
            <a:endParaRPr lang="en-US" sz="700" dirty="0">
              <a:solidFill>
                <a:srgbClr val="FFFFFF"/>
              </a:solidFill>
              <a:latin typeface="Arial" charset="0"/>
              <a:ea typeface="+mn-ea"/>
            </a:endParaRPr>
          </a:p>
        </p:txBody>
      </p:sp>
      <p:sp>
        <p:nvSpPr>
          <p:cNvPr id="11" name="Text Placeholder 10"/>
          <p:cNvSpPr>
            <a:spLocks noGrp="1"/>
          </p:cNvSpPr>
          <p:nvPr>
            <p:ph type="body" sz="quarter" idx="11" hasCustomPrompt="1"/>
          </p:nvPr>
        </p:nvSpPr>
        <p:spPr>
          <a:xfrm>
            <a:off x="7605368" y="5794518"/>
            <a:ext cx="1311498" cy="237987"/>
          </a:xfrm>
        </p:spPr>
        <p:txBody>
          <a:bodyPr anchor="b" anchorCtr="0"/>
          <a:lstStyle>
            <a:lvl1pPr algn="r">
              <a:buNone/>
              <a:defRPr sz="1000" b="1">
                <a:solidFill>
                  <a:schemeClr val="tx2"/>
                </a:solidFill>
              </a:defRPr>
            </a:lvl1pPr>
          </a:lstStyle>
          <a:p>
            <a:pPr lvl="0"/>
            <a:r>
              <a:rPr lang="en-US" dirty="0" smtClean="0"/>
              <a:t>01/01/2012</a:t>
            </a:r>
            <a:endParaRPr lang="en-US" dirty="0"/>
          </a:p>
        </p:txBody>
      </p:sp>
      <p:sp>
        <p:nvSpPr>
          <p:cNvPr id="10" name="Picture Placeholder 9"/>
          <p:cNvSpPr>
            <a:spLocks noGrp="1"/>
          </p:cNvSpPr>
          <p:nvPr>
            <p:ph type="pic" sz="quarter" idx="12" hasCustomPrompt="1"/>
          </p:nvPr>
        </p:nvSpPr>
        <p:spPr>
          <a:xfrm>
            <a:off x="0" y="0"/>
            <a:ext cx="9136674" cy="4622800"/>
          </a:xfrm>
        </p:spPr>
        <p:txBody>
          <a:bodyPr lIns="1224000" tIns="0" anchor="ctr" anchorCtr="0"/>
          <a:lstStyle>
            <a:lvl1pPr>
              <a:buNone/>
              <a:defRPr>
                <a:sym typeface="Wingdings" pitchFamily="2" charset="2"/>
              </a:defRPr>
            </a:lvl1pPr>
          </a:lstStyle>
          <a:p>
            <a:r>
              <a:rPr lang="en-GB" dirty="0" smtClean="0"/>
              <a:t>Click here to insert cover image </a:t>
            </a:r>
            <a:endParaRPr lang="en-US" dirty="0"/>
          </a:p>
        </p:txBody>
      </p:sp>
      <p:sp>
        <p:nvSpPr>
          <p:cNvPr id="14" name="Rectangle 13"/>
          <p:cNvSpPr/>
          <p:nvPr/>
        </p:nvSpPr>
        <p:spPr bwMode="auto">
          <a:xfrm>
            <a:off x="8007734" y="3953582"/>
            <a:ext cx="914400" cy="603503"/>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US" dirty="0" smtClean="0">
              <a:solidFill>
                <a:srgbClr val="FFFFFF"/>
              </a:solidFill>
              <a:latin typeface="Arial" charset="0"/>
              <a:ea typeface="+mn-ea"/>
            </a:endParaRPr>
          </a:p>
        </p:txBody>
      </p:sp>
      <p:sp>
        <p:nvSpPr>
          <p:cNvPr id="15" name="TextBox 14"/>
          <p:cNvSpPr txBox="1"/>
          <p:nvPr/>
        </p:nvSpPr>
        <p:spPr>
          <a:xfrm>
            <a:off x="8001024" y="3977886"/>
            <a:ext cx="910466" cy="553998"/>
          </a:xfrm>
          <a:prstGeom prst="rect">
            <a:avLst/>
          </a:prstGeom>
          <a:noFill/>
        </p:spPr>
        <p:txBody>
          <a:bodyPr wrap="square" lIns="0" tIns="0" rIns="0" bIns="0" rtlCol="0">
            <a:spAutoFit/>
          </a:bodyPr>
          <a:lstStyle/>
          <a:p>
            <a:pPr algn="ctr" defTabSz="914400" eaLnBrk="0" hangingPunct="0">
              <a:spcBef>
                <a:spcPct val="20000"/>
              </a:spcBef>
            </a:pPr>
            <a:r>
              <a:rPr lang="en-US" sz="1200" b="1" dirty="0" smtClean="0">
                <a:solidFill>
                  <a:srgbClr val="292926"/>
                </a:solidFill>
                <a:latin typeface="Arial" charset="0"/>
                <a:ea typeface="+mn-ea"/>
              </a:rPr>
              <a:t>Paste co-brand logo here</a:t>
            </a:r>
          </a:p>
        </p:txBody>
      </p:sp>
      <p:pic>
        <p:nvPicPr>
          <p:cNvPr id="17" name="Picture 16" descr="Ipsos-Head_RGB.png"/>
          <p:cNvPicPr>
            <a:picLocks noChangeAspect="1"/>
          </p:cNvPicPr>
          <p:nvPr/>
        </p:nvPicPr>
        <p:blipFill>
          <a:blip r:embed="rId2" cstate="email"/>
          <a:stretch>
            <a:fillRect/>
          </a:stretch>
        </p:blipFill>
        <p:spPr>
          <a:xfrm>
            <a:off x="8654431" y="6446574"/>
            <a:ext cx="258131" cy="253602"/>
          </a:xfrm>
          <a:prstGeom prst="rect">
            <a:avLst/>
          </a:prstGeom>
        </p:spPr>
      </p:pic>
      <p:cxnSp>
        <p:nvCxnSpPr>
          <p:cNvPr id="13" name="Straight Connector 12"/>
          <p:cNvCxnSpPr/>
          <p:nvPr userDrawn="1"/>
        </p:nvCxnSpPr>
        <p:spPr bwMode="auto">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6" name="TextBox 15"/>
          <p:cNvSpPr txBox="1"/>
          <p:nvPr userDrawn="1"/>
        </p:nvSpPr>
        <p:spPr>
          <a:xfrm>
            <a:off x="6682171" y="4691383"/>
            <a:ext cx="2461831" cy="642918"/>
          </a:xfrm>
          <a:prstGeom prst="rect">
            <a:avLst/>
          </a:prstGeom>
          <a:noFill/>
        </p:spPr>
        <p:txBody>
          <a:bodyPr wrap="square" lIns="0" tIns="36000" rIns="252000" bIns="0" rtlCol="0" anchor="t" anchorCtr="0">
            <a:noAutofit/>
          </a:bodyPr>
          <a:lstStyle/>
          <a:p>
            <a:pPr algn="r" defTabSz="914400" eaLnBrk="0" hangingPunct="0">
              <a:spcBef>
                <a:spcPct val="20000"/>
              </a:spcBef>
            </a:pPr>
            <a:r>
              <a:rPr lang="en-US" sz="700" dirty="0" smtClean="0">
                <a:solidFill>
                  <a:srgbClr val="FFFFFF"/>
                </a:solidFill>
                <a:latin typeface="Arial" charset="0"/>
                <a:ea typeface="+mn-ea"/>
              </a:rPr>
              <a:t>Version 1 | Public (DELETE CLASSIFICATION)</a:t>
            </a:r>
          </a:p>
          <a:p>
            <a:pPr algn="r" defTabSz="914400" eaLnBrk="0" hangingPunct="0">
              <a:spcBef>
                <a:spcPct val="20000"/>
              </a:spcBef>
            </a:pPr>
            <a:r>
              <a:rPr lang="en-US" sz="700" dirty="0" smtClean="0">
                <a:solidFill>
                  <a:srgbClr val="FFFFFF"/>
                </a:solidFill>
                <a:latin typeface="Arial" charset="0"/>
                <a:ea typeface="+mn-ea"/>
              </a:rPr>
              <a:t>Version 1 | Internal Use Only</a:t>
            </a:r>
          </a:p>
          <a:p>
            <a:pPr algn="r" defTabSz="914400" eaLnBrk="0" hangingPunct="0">
              <a:spcBef>
                <a:spcPct val="20000"/>
              </a:spcBef>
            </a:pPr>
            <a:r>
              <a:rPr lang="en-US" sz="700" dirty="0" smtClean="0">
                <a:solidFill>
                  <a:srgbClr val="FFFFFF"/>
                </a:solidFill>
                <a:latin typeface="Arial" charset="0"/>
                <a:ea typeface="+mn-ea"/>
              </a:rPr>
              <a:t>Version 1 | Confidential    </a:t>
            </a:r>
          </a:p>
          <a:p>
            <a:pPr algn="r" defTabSz="914400" eaLnBrk="0" hangingPunct="0">
              <a:spcBef>
                <a:spcPct val="20000"/>
              </a:spcBef>
            </a:pPr>
            <a:r>
              <a:rPr lang="en-US" sz="700" dirty="0" smtClean="0">
                <a:solidFill>
                  <a:srgbClr val="FFFFFF"/>
                </a:solidFill>
                <a:latin typeface="Arial" charset="0"/>
                <a:ea typeface="+mn-ea"/>
              </a:rPr>
              <a:t>Version 1 | Strictly  Confidential</a:t>
            </a:r>
            <a:endParaRPr lang="en-US" sz="700" dirty="0">
              <a:solidFill>
                <a:srgbClr val="FFFFFF"/>
              </a:solidFill>
              <a:latin typeface="Arial" charset="0"/>
              <a:ea typeface="+mn-ea"/>
            </a:endParaRPr>
          </a:p>
        </p:txBody>
      </p:sp>
      <p:sp>
        <p:nvSpPr>
          <p:cNvPr id="19" name="Rectangle 18"/>
          <p:cNvSpPr/>
          <p:nvPr userDrawn="1"/>
        </p:nvSpPr>
        <p:spPr bwMode="auto">
          <a:xfrm>
            <a:off x="8007734" y="3953582"/>
            <a:ext cx="914400" cy="603503"/>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US" dirty="0" smtClean="0">
              <a:solidFill>
                <a:srgbClr val="FFFFFF"/>
              </a:solidFill>
              <a:latin typeface="Arial" charset="0"/>
              <a:ea typeface="+mn-ea"/>
            </a:endParaRPr>
          </a:p>
        </p:txBody>
      </p:sp>
      <p:sp>
        <p:nvSpPr>
          <p:cNvPr id="20" name="TextBox 19"/>
          <p:cNvSpPr txBox="1"/>
          <p:nvPr userDrawn="1"/>
        </p:nvSpPr>
        <p:spPr>
          <a:xfrm>
            <a:off x="8001024" y="3977886"/>
            <a:ext cx="910466" cy="553998"/>
          </a:xfrm>
          <a:prstGeom prst="rect">
            <a:avLst/>
          </a:prstGeom>
          <a:noFill/>
        </p:spPr>
        <p:txBody>
          <a:bodyPr wrap="square" lIns="0" tIns="0" rIns="0" bIns="0" rtlCol="0">
            <a:spAutoFit/>
          </a:bodyPr>
          <a:lstStyle/>
          <a:p>
            <a:pPr algn="ctr" defTabSz="914400" eaLnBrk="0" hangingPunct="0">
              <a:spcBef>
                <a:spcPct val="20000"/>
              </a:spcBef>
            </a:pPr>
            <a:r>
              <a:rPr lang="en-US" sz="1200" b="1" dirty="0" smtClean="0">
                <a:solidFill>
                  <a:srgbClr val="292926"/>
                </a:solidFill>
                <a:latin typeface="Arial" charset="0"/>
                <a:ea typeface="+mn-ea"/>
              </a:rPr>
              <a:t>Paste co-brand logo here</a:t>
            </a:r>
          </a:p>
        </p:txBody>
      </p:sp>
      <p:pic>
        <p:nvPicPr>
          <p:cNvPr id="21" name="Picture 20" descr="Ipsos-Head_RGB.png"/>
          <p:cNvPicPr>
            <a:picLocks noChangeAspect="1"/>
          </p:cNvPicPr>
          <p:nvPr userDrawn="1"/>
        </p:nvPicPr>
        <p:blipFill>
          <a:blip r:embed="rId2" cstate="email"/>
          <a:stretch>
            <a:fillRect/>
          </a:stretch>
        </p:blipFill>
        <p:spPr>
          <a:xfrm>
            <a:off x="8654431" y="6446574"/>
            <a:ext cx="258131" cy="253602"/>
          </a:xfrm>
          <a:prstGeom prst="rect">
            <a:avLst/>
          </a:prstGeom>
        </p:spPr>
      </p:pic>
      <p:pic>
        <p:nvPicPr>
          <p:cNvPr id="29" name="Picture 28" descr="Ipsos SRI Logo - WHITE.png"/>
          <p:cNvPicPr>
            <a:picLocks noChangeAspect="1"/>
          </p:cNvPicPr>
          <p:nvPr userDrawn="1"/>
        </p:nvPicPr>
        <p:blipFill>
          <a:blip r:embed="rId3" cstate="print"/>
          <a:stretch>
            <a:fillRect/>
          </a:stretch>
        </p:blipFill>
        <p:spPr bwMode="black">
          <a:xfrm>
            <a:off x="228738" y="6453333"/>
            <a:ext cx="1077035" cy="226800"/>
          </a:xfrm>
          <a:prstGeom prst="rect">
            <a:avLst/>
          </a:prstGeom>
        </p:spPr>
      </p:pic>
    </p:spTree>
    <p:extLst>
      <p:ext uri="{BB962C8B-B14F-4D97-AF65-F5344CB8AC3E}">
        <p14:creationId xmlns:p14="http://schemas.microsoft.com/office/powerpoint/2010/main" val="63059703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sp>
        <p:nvSpPr>
          <p:cNvPr id="13" name="Content Placeholder 12"/>
          <p:cNvSpPr>
            <a:spLocks noGrp="1"/>
          </p:cNvSpPr>
          <p:nvPr>
            <p:ph sz="quarter" idx="10" hasCustomPrompt="1"/>
          </p:nvPr>
        </p:nvSpPr>
        <p:spPr>
          <a:xfrm>
            <a:off x="227138" y="1135068"/>
            <a:ext cx="5723792" cy="5076825"/>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1" hasCustomPrompt="1"/>
          </p:nvPr>
        </p:nvSpPr>
        <p:spPr>
          <a:xfrm>
            <a:off x="6172200" y="1135068"/>
            <a:ext cx="2744666" cy="5076825"/>
          </a:xfrm>
        </p:spPr>
        <p:txBody>
          <a:bodyPr/>
          <a:lstStyle>
            <a:lvl1pPr>
              <a:defRPr baseline="0"/>
            </a:lvl1pPr>
            <a:lvl2pPr>
              <a:defRPr/>
            </a:lvl2pPr>
            <a:lvl3pPr>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6" name="Straight Connector 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69859851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Layout with Base/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US" dirty="0"/>
          </a:p>
        </p:txBody>
      </p:sp>
      <p:sp>
        <p:nvSpPr>
          <p:cNvPr id="9" name="Text Placeholder 8"/>
          <p:cNvSpPr>
            <a:spLocks noGrp="1"/>
          </p:cNvSpPr>
          <p:nvPr>
            <p:ph type="body" sz="quarter" idx="12" hasCustomPrompt="1"/>
          </p:nvPr>
        </p:nvSpPr>
        <p:spPr>
          <a:xfrm>
            <a:off x="227138" y="6032504"/>
            <a:ext cx="5723792" cy="349251"/>
          </a:xfrm>
          <a:prstGeom prst="rect">
            <a:avLst/>
          </a:prstGeom>
        </p:spPr>
        <p:txBody>
          <a:bodyPr anchor="ctr" anchorCtr="0"/>
          <a:lstStyle>
            <a:lvl1pPr marL="0" indent="0" algn="l">
              <a:buNone/>
              <a:defRPr sz="800">
                <a:solidFill>
                  <a:schemeClr val="tx1">
                    <a:lumMod val="75000"/>
                  </a:schemeClr>
                </a:solidFill>
              </a:defRPr>
            </a:lvl1pPr>
          </a:lstStyle>
          <a:p>
            <a:pPr lvl="0"/>
            <a:r>
              <a:rPr lang="en-US" dirty="0" smtClean="0"/>
              <a:t>Click to edit Base</a:t>
            </a:r>
          </a:p>
        </p:txBody>
      </p:sp>
      <p:sp>
        <p:nvSpPr>
          <p:cNvPr id="10" name="Text Placeholder 8"/>
          <p:cNvSpPr>
            <a:spLocks noGrp="1"/>
          </p:cNvSpPr>
          <p:nvPr>
            <p:ph type="body" sz="quarter" idx="13" hasCustomPrompt="1"/>
          </p:nvPr>
        </p:nvSpPr>
        <p:spPr>
          <a:xfrm>
            <a:off x="6172200" y="6039177"/>
            <a:ext cx="2744666" cy="346129"/>
          </a:xfrm>
          <a:prstGeom prst="rect">
            <a:avLst/>
          </a:prstGeom>
        </p:spPr>
        <p:txBody>
          <a:bodyPr anchor="ctr" anchorCtr="0"/>
          <a:lstStyle>
            <a:lvl1pPr marL="0" indent="0" algn="r">
              <a:buNone/>
              <a:defRPr sz="800">
                <a:solidFill>
                  <a:schemeClr val="tx1">
                    <a:lumMod val="75000"/>
                  </a:schemeClr>
                </a:solidFill>
              </a:defRPr>
            </a:lvl1pPr>
          </a:lstStyle>
          <a:p>
            <a:pPr lvl="0"/>
            <a:r>
              <a:rPr lang="en-US" dirty="0" smtClean="0"/>
              <a:t>Click to edit Source</a:t>
            </a:r>
          </a:p>
        </p:txBody>
      </p:sp>
      <p:cxnSp>
        <p:nvCxnSpPr>
          <p:cNvPr id="11" name="Straight Connector 10"/>
          <p:cNvCxnSpPr/>
          <p:nvPr/>
        </p:nvCxnSpPr>
        <p:spPr bwMode="auto">
          <a:xfrm>
            <a:off x="227137"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4" name="Straight Connector 13"/>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2" name="Content Placeholder 12"/>
          <p:cNvSpPr>
            <a:spLocks noGrp="1"/>
          </p:cNvSpPr>
          <p:nvPr>
            <p:ph sz="quarter" idx="10" hasCustomPrompt="1"/>
          </p:nvPr>
        </p:nvSpPr>
        <p:spPr>
          <a:xfrm>
            <a:off x="227138" y="1135063"/>
            <a:ext cx="5723792" cy="4741862"/>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1" hasCustomPrompt="1"/>
          </p:nvPr>
        </p:nvSpPr>
        <p:spPr>
          <a:xfrm>
            <a:off x="6172200" y="1135063"/>
            <a:ext cx="2744666" cy="4741862"/>
          </a:xfrm>
        </p:spPr>
        <p:txBody>
          <a:bodyPr/>
          <a:lstStyle>
            <a:lvl1pPr>
              <a:defRPr baseline="0"/>
            </a:lvl1pPr>
            <a:lvl2pPr>
              <a:defRPr/>
            </a:lvl2pPr>
            <a:lvl3pPr>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13" name="Straight Connector 12"/>
          <p:cNvCxnSpPr/>
          <p:nvPr userDrawn="1"/>
        </p:nvCxnSpPr>
        <p:spPr bwMode="auto">
          <a:xfrm>
            <a:off x="227137"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6" name="Straight Connector 1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111175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Question and Conten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62"/>
            <a:ext cx="9144000" cy="453183"/>
          </a:xfrm>
          <a:prstGeom prst="rect">
            <a:avLst/>
          </a:prstGeom>
          <a:solidFill>
            <a:schemeClr val="bg2"/>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GB" dirty="0"/>
          </a:p>
        </p:txBody>
      </p: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7" name="Content Placeholder 12"/>
          <p:cNvSpPr>
            <a:spLocks noGrp="1"/>
          </p:cNvSpPr>
          <p:nvPr>
            <p:ph sz="quarter" idx="10" hasCustomPrompt="1"/>
          </p:nvPr>
        </p:nvSpPr>
        <p:spPr>
          <a:xfrm>
            <a:off x="227138" y="1514480"/>
            <a:ext cx="5723792" cy="4697413"/>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8" name="Content Placeholder 14"/>
          <p:cNvSpPr>
            <a:spLocks noGrp="1"/>
          </p:cNvSpPr>
          <p:nvPr>
            <p:ph sz="quarter" idx="12" hasCustomPrompt="1"/>
          </p:nvPr>
        </p:nvSpPr>
        <p:spPr>
          <a:xfrm>
            <a:off x="6172200" y="1514480"/>
            <a:ext cx="2744666" cy="4697413"/>
          </a:xfrm>
        </p:spPr>
        <p:txBody>
          <a:bodyPr/>
          <a:lstStyle>
            <a:lvl1pPr>
              <a:defRPr baseline="0"/>
            </a:lvl1pPr>
            <a:lvl2pPr>
              <a:defRPr/>
            </a:lvl2pPr>
            <a:lvl3pPr>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9" name="Straight Connector 8"/>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33994099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Question and Content with Base/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18"/>
            <a:ext cx="9144000" cy="453183"/>
          </a:xfrm>
          <a:prstGeom prst="rect">
            <a:avLst/>
          </a:prstGeom>
          <a:solidFill>
            <a:schemeClr val="bg2"/>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baseline="0"/>
            </a:lvl1pPr>
          </a:lstStyle>
          <a:p>
            <a:r>
              <a:rPr lang="en-US" dirty="0" smtClean="0"/>
              <a:t>Click to edit slide title Arial Bold size 24</a:t>
            </a:r>
            <a:endParaRPr lang="en-GB" dirty="0"/>
          </a:p>
        </p:txBody>
      </p:sp>
      <p:sp>
        <p:nvSpPr>
          <p:cNvPr id="10" name="Text Placeholder 8"/>
          <p:cNvSpPr>
            <a:spLocks noGrp="1"/>
          </p:cNvSpPr>
          <p:nvPr>
            <p:ph type="body" sz="quarter" idx="12" hasCustomPrompt="1"/>
          </p:nvPr>
        </p:nvSpPr>
        <p:spPr>
          <a:xfrm>
            <a:off x="227138" y="6032504"/>
            <a:ext cx="5723792"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chemeClr val="tx1">
                    <a:lumMod val="75000"/>
                  </a:schemeClr>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Base</a:t>
            </a:r>
          </a:p>
        </p:txBody>
      </p:sp>
      <p:sp>
        <p:nvSpPr>
          <p:cNvPr id="11" name="Text Placeholder 8"/>
          <p:cNvSpPr>
            <a:spLocks noGrp="1"/>
          </p:cNvSpPr>
          <p:nvPr>
            <p:ph type="body" sz="quarter" idx="13" hasCustomPrompt="1"/>
          </p:nvPr>
        </p:nvSpPr>
        <p:spPr>
          <a:xfrm>
            <a:off x="6174494" y="6039177"/>
            <a:ext cx="2742372" cy="346129"/>
          </a:xfrm>
          <a:prstGeom prst="rect">
            <a:avLst/>
          </a:prstGeom>
        </p:spPr>
        <p:txBody>
          <a:bodyPr anchor="ctr" anchorCtr="0"/>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chemeClr val="tx1">
                    <a:lumMod val="75000"/>
                  </a:schemeClr>
                </a:solidFill>
              </a:defRPr>
            </a:lvl1pPr>
          </a:lstStyle>
          <a:p>
            <a:pPr marL="0" marR="0" lvl="0" indent="0" algn="r"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Source</a:t>
            </a:r>
          </a:p>
        </p:txBody>
      </p:sp>
      <p:cxnSp>
        <p:nvCxnSpPr>
          <p:cNvPr id="8" name="Straight Connector 7"/>
          <p:cNvCxnSpPr/>
          <p:nvPr/>
        </p:nvCxnSpPr>
        <p:spPr bwMode="auto">
          <a:xfrm>
            <a:off x="227137"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4" name="Content Placeholder 12"/>
          <p:cNvSpPr>
            <a:spLocks noGrp="1"/>
          </p:cNvSpPr>
          <p:nvPr>
            <p:ph sz="quarter" idx="10" hasCustomPrompt="1"/>
          </p:nvPr>
        </p:nvSpPr>
        <p:spPr>
          <a:xfrm>
            <a:off x="227138" y="1514475"/>
            <a:ext cx="5723792" cy="4362450"/>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4" hasCustomPrompt="1"/>
          </p:nvPr>
        </p:nvSpPr>
        <p:spPr>
          <a:xfrm>
            <a:off x="6172200" y="1514475"/>
            <a:ext cx="2744666" cy="4362450"/>
          </a:xfrm>
        </p:spPr>
        <p:txBody>
          <a:bodyPr/>
          <a:lstStyle>
            <a:lvl1pPr>
              <a:defRPr baseline="0"/>
            </a:lvl1pPr>
            <a:lvl2pPr>
              <a:defRPr/>
            </a:lvl2pPr>
            <a:lvl3pPr>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16" name="Straight Connector 15"/>
          <p:cNvCxnSpPr/>
          <p:nvPr userDrawn="1"/>
        </p:nvCxnSpPr>
        <p:spPr bwMode="auto">
          <a:xfrm>
            <a:off x="227137"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7" name="Straight Connector 16"/>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11970312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sp>
        <p:nvSpPr>
          <p:cNvPr id="13" name="Content Placeholder 12"/>
          <p:cNvSpPr>
            <a:spLocks noGrp="1"/>
          </p:cNvSpPr>
          <p:nvPr>
            <p:ph sz="quarter" idx="10" hasCustomPrompt="1"/>
          </p:nvPr>
        </p:nvSpPr>
        <p:spPr>
          <a:xfrm>
            <a:off x="227137" y="1135068"/>
            <a:ext cx="8692662" cy="5076825"/>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5" name="Straight Connector 4"/>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88577987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Full Page Layout with Base/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US" dirty="0"/>
          </a:p>
        </p:txBody>
      </p:sp>
      <p:sp>
        <p:nvSpPr>
          <p:cNvPr id="9" name="Text Placeholder 8"/>
          <p:cNvSpPr>
            <a:spLocks noGrp="1"/>
          </p:cNvSpPr>
          <p:nvPr>
            <p:ph type="body" sz="quarter" idx="12" hasCustomPrompt="1"/>
          </p:nvPr>
        </p:nvSpPr>
        <p:spPr>
          <a:xfrm>
            <a:off x="227138" y="6032504"/>
            <a:ext cx="5723792" cy="349251"/>
          </a:xfrm>
          <a:prstGeom prst="rect">
            <a:avLst/>
          </a:prstGeom>
        </p:spPr>
        <p:txBody>
          <a:bodyPr anchor="ctr" anchorCtr="0"/>
          <a:lstStyle>
            <a:lvl1pPr marL="0" indent="0" algn="l">
              <a:buNone/>
              <a:defRPr sz="800">
                <a:solidFill>
                  <a:schemeClr val="tx1">
                    <a:lumMod val="75000"/>
                  </a:schemeClr>
                </a:solidFill>
              </a:defRPr>
            </a:lvl1pPr>
          </a:lstStyle>
          <a:p>
            <a:pPr lvl="0"/>
            <a:r>
              <a:rPr lang="en-US" dirty="0" smtClean="0"/>
              <a:t>Click to edit Base</a:t>
            </a:r>
          </a:p>
        </p:txBody>
      </p:sp>
      <p:sp>
        <p:nvSpPr>
          <p:cNvPr id="10" name="Text Placeholder 8"/>
          <p:cNvSpPr>
            <a:spLocks noGrp="1"/>
          </p:cNvSpPr>
          <p:nvPr>
            <p:ph type="body" sz="quarter" idx="13" hasCustomPrompt="1"/>
          </p:nvPr>
        </p:nvSpPr>
        <p:spPr>
          <a:xfrm>
            <a:off x="6172200" y="6039177"/>
            <a:ext cx="2744666" cy="346129"/>
          </a:xfrm>
          <a:prstGeom prst="rect">
            <a:avLst/>
          </a:prstGeom>
        </p:spPr>
        <p:txBody>
          <a:bodyPr anchor="ctr" anchorCtr="0"/>
          <a:lstStyle>
            <a:lvl1pPr marL="0" indent="0" algn="r">
              <a:buNone/>
              <a:defRPr sz="800">
                <a:solidFill>
                  <a:schemeClr val="tx1">
                    <a:lumMod val="75000"/>
                  </a:schemeClr>
                </a:solidFill>
              </a:defRPr>
            </a:lvl1pPr>
          </a:lstStyle>
          <a:p>
            <a:pPr lvl="0"/>
            <a:r>
              <a:rPr lang="en-US" dirty="0" smtClean="0"/>
              <a:t>Click to edit Source</a:t>
            </a:r>
          </a:p>
        </p:txBody>
      </p:sp>
      <p:cxnSp>
        <p:nvCxnSpPr>
          <p:cNvPr id="11" name="Straight Connector 10"/>
          <p:cNvCxnSpPr/>
          <p:nvPr/>
        </p:nvCxnSpPr>
        <p:spPr bwMode="auto">
          <a:xfrm>
            <a:off x="227137"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4" name="Straight Connector 13"/>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2" name="Content Placeholder 12"/>
          <p:cNvSpPr>
            <a:spLocks noGrp="1"/>
          </p:cNvSpPr>
          <p:nvPr>
            <p:ph sz="quarter" idx="10" hasCustomPrompt="1"/>
          </p:nvPr>
        </p:nvSpPr>
        <p:spPr>
          <a:xfrm>
            <a:off x="227137" y="1135063"/>
            <a:ext cx="8692662" cy="4741862"/>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8" name="Straight Connector 7"/>
          <p:cNvCxnSpPr/>
          <p:nvPr userDrawn="1"/>
        </p:nvCxnSpPr>
        <p:spPr bwMode="auto">
          <a:xfrm>
            <a:off x="227137"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3" name="Straight Connector 12"/>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87034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5" name="TextBox 9"/>
          <p:cNvSpPr txBox="1">
            <a:spLocks noChangeArrowheads="1"/>
          </p:cNvSpPr>
          <p:nvPr userDrawn="1"/>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6" name="TextBox 10"/>
          <p:cNvSpPr txBox="1">
            <a:spLocks noChangeArrowheads="1"/>
          </p:cNvSpPr>
          <p:nvPr userDrawn="1"/>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7" name="Picture 6"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722313" y="440692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8" name="Date Placeholder 3"/>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68D16C8-121F-4BA4-B8EA-B4AA4DB3324B}" type="datetime1">
              <a:rPr lang="en-US" smtClean="0"/>
              <a:t>4/29/2014</a:t>
            </a:fld>
            <a:endParaRPr lang="en-US" dirty="0"/>
          </a:p>
        </p:txBody>
      </p:sp>
      <p:sp>
        <p:nvSpPr>
          <p:cNvPr id="9" name="Footer Placeholder 4"/>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0" name="Slide Number Placeholder 5"/>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4AAA960-7690-4B7E-84C4-521C03514661}" type="slidenum">
              <a:rPr lang="en-US"/>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Question and Full Page Conten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62"/>
            <a:ext cx="9144000" cy="453183"/>
          </a:xfrm>
          <a:prstGeom prst="rect">
            <a:avLst/>
          </a:prstGeom>
          <a:solidFill>
            <a:schemeClr val="bg2"/>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GB" dirty="0"/>
          </a:p>
        </p:txBody>
      </p: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7" name="Content Placeholder 12"/>
          <p:cNvSpPr>
            <a:spLocks noGrp="1"/>
          </p:cNvSpPr>
          <p:nvPr>
            <p:ph sz="quarter" idx="10" hasCustomPrompt="1"/>
          </p:nvPr>
        </p:nvSpPr>
        <p:spPr>
          <a:xfrm>
            <a:off x="227137" y="1514480"/>
            <a:ext cx="8692662" cy="4697413"/>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6" name="Straight Connector 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08817169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Question and Content Full Page with Base/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18"/>
            <a:ext cx="9144000" cy="453183"/>
          </a:xfrm>
          <a:prstGeom prst="rect">
            <a:avLst/>
          </a:prstGeom>
          <a:solidFill>
            <a:schemeClr val="bg2"/>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baseline="0"/>
            </a:lvl1pPr>
          </a:lstStyle>
          <a:p>
            <a:r>
              <a:rPr lang="en-US" dirty="0" smtClean="0"/>
              <a:t>Click to edit slide title Arial Bold size 24</a:t>
            </a:r>
            <a:endParaRPr lang="en-GB" dirty="0"/>
          </a:p>
        </p:txBody>
      </p:sp>
      <p:sp>
        <p:nvSpPr>
          <p:cNvPr id="10" name="Text Placeholder 8"/>
          <p:cNvSpPr>
            <a:spLocks noGrp="1"/>
          </p:cNvSpPr>
          <p:nvPr>
            <p:ph type="body" sz="quarter" idx="12" hasCustomPrompt="1"/>
          </p:nvPr>
        </p:nvSpPr>
        <p:spPr>
          <a:xfrm>
            <a:off x="227138" y="6032504"/>
            <a:ext cx="5723792"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chemeClr val="tx1">
                    <a:lumMod val="75000"/>
                  </a:schemeClr>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Base</a:t>
            </a:r>
          </a:p>
        </p:txBody>
      </p:sp>
      <p:sp>
        <p:nvSpPr>
          <p:cNvPr id="11" name="Text Placeholder 8"/>
          <p:cNvSpPr>
            <a:spLocks noGrp="1"/>
          </p:cNvSpPr>
          <p:nvPr>
            <p:ph type="body" sz="quarter" idx="13" hasCustomPrompt="1"/>
          </p:nvPr>
        </p:nvSpPr>
        <p:spPr>
          <a:xfrm>
            <a:off x="6174494" y="6039177"/>
            <a:ext cx="2742372" cy="346129"/>
          </a:xfrm>
          <a:prstGeom prst="rect">
            <a:avLst/>
          </a:prstGeom>
        </p:spPr>
        <p:txBody>
          <a:bodyPr anchor="ctr" anchorCtr="0"/>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chemeClr val="tx1">
                    <a:lumMod val="75000"/>
                  </a:schemeClr>
                </a:solidFill>
              </a:defRPr>
            </a:lvl1pPr>
          </a:lstStyle>
          <a:p>
            <a:pPr marL="0" marR="0" lvl="0" indent="0" algn="r"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Source</a:t>
            </a:r>
          </a:p>
        </p:txBody>
      </p:sp>
      <p:cxnSp>
        <p:nvCxnSpPr>
          <p:cNvPr id="8" name="Straight Connector 7"/>
          <p:cNvCxnSpPr/>
          <p:nvPr/>
        </p:nvCxnSpPr>
        <p:spPr bwMode="auto">
          <a:xfrm>
            <a:off x="227137"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4" name="Content Placeholder 12"/>
          <p:cNvSpPr>
            <a:spLocks noGrp="1"/>
          </p:cNvSpPr>
          <p:nvPr>
            <p:ph sz="quarter" idx="10" hasCustomPrompt="1"/>
          </p:nvPr>
        </p:nvSpPr>
        <p:spPr>
          <a:xfrm>
            <a:off x="227137" y="1514475"/>
            <a:ext cx="8692662" cy="4362450"/>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9" name="Straight Connector 8"/>
          <p:cNvCxnSpPr/>
          <p:nvPr userDrawn="1"/>
        </p:nvCxnSpPr>
        <p:spPr bwMode="auto">
          <a:xfrm>
            <a:off x="227137"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5" name="Straight Connector 14"/>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47179993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4" name="Straight Connector 3"/>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82775483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and Content Half Slide">
    <p:bg>
      <p:bgPr>
        <a:solidFill>
          <a:srgbClr val="292926"/>
        </a:solidFill>
        <a:effectLst/>
      </p:bgPr>
    </p:bg>
    <p:spTree>
      <p:nvGrpSpPr>
        <p:cNvPr id="1" name=""/>
        <p:cNvGrpSpPr/>
        <p:nvPr/>
      </p:nvGrpSpPr>
      <p:grpSpPr>
        <a:xfrm>
          <a:off x="0" y="0"/>
          <a:ext cx="0" cy="0"/>
          <a:chOff x="0" y="0"/>
          <a:chExt cx="0" cy="0"/>
        </a:xfrm>
      </p:grpSpPr>
      <p:sp>
        <p:nvSpPr>
          <p:cNvPr id="4" name="Rectangle 111"/>
          <p:cNvSpPr>
            <a:spLocks noChangeArrowheads="1"/>
          </p:cNvSpPr>
          <p:nvPr/>
        </p:nvSpPr>
        <p:spPr bwMode="auto">
          <a:xfrm flipH="1">
            <a:off x="4572002" y="0"/>
            <a:ext cx="4570535" cy="6858000"/>
          </a:xfrm>
          <a:prstGeom prst="rect">
            <a:avLst/>
          </a:prstGeom>
          <a:solidFill>
            <a:schemeClr val="bg1"/>
          </a:solidFill>
          <a:ln w="9525">
            <a:noFill/>
            <a:miter lim="800000"/>
            <a:headEnd/>
            <a:tailEnd/>
          </a:ln>
          <a:effectLst/>
        </p:spPr>
        <p:txBody>
          <a:bodyPr wrap="none" lIns="90000" tIns="46800" rIns="90000" bIns="46800" anchor="ctr"/>
          <a:lstStyle/>
          <a:p>
            <a:pPr defTabSz="914400">
              <a:defRPr/>
            </a:pPr>
            <a:endParaRPr lang="en-GB" sz="2400" dirty="0">
              <a:solidFill>
                <a:srgbClr val="292926"/>
              </a:solidFill>
              <a:latin typeface="Arial" charset="0"/>
              <a:ea typeface="+mn-ea"/>
            </a:endParaRPr>
          </a:p>
        </p:txBody>
      </p:sp>
      <p:sp>
        <p:nvSpPr>
          <p:cNvPr id="3" name="Title 1"/>
          <p:cNvSpPr>
            <a:spLocks noGrp="1"/>
          </p:cNvSpPr>
          <p:nvPr>
            <p:ph type="title" hasCustomPrompt="1"/>
          </p:nvPr>
        </p:nvSpPr>
        <p:spPr>
          <a:xfrm>
            <a:off x="3" y="811217"/>
            <a:ext cx="4571999" cy="2117721"/>
          </a:xfrm>
        </p:spPr>
        <p:txBody>
          <a:bodyPr lIns="216000" tIns="216000" rIns="216000" anchor="b" anchorCtr="0"/>
          <a:lstStyle>
            <a:lvl1pPr>
              <a:defRPr sz="2400" i="0"/>
            </a:lvl1pPr>
          </a:lstStyle>
          <a:p>
            <a:r>
              <a:rPr lang="en-US" dirty="0" smtClean="0"/>
              <a:t>Click to edit title Arial Bold size 24</a:t>
            </a:r>
            <a:endParaRPr lang="en-GB" dirty="0"/>
          </a:p>
        </p:txBody>
      </p:sp>
      <p:cxnSp>
        <p:nvCxnSpPr>
          <p:cNvPr id="31" name="Straight Connector 30"/>
          <p:cNvCxnSpPr/>
          <p:nvPr/>
        </p:nvCxnSpPr>
        <p:spPr bwMode="auto">
          <a:xfrm flipV="1">
            <a:off x="0" y="4857760"/>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34" name="Straight Connector 33"/>
          <p:cNvCxnSpPr/>
          <p:nvPr/>
        </p:nvCxnSpPr>
        <p:spPr bwMode="auto">
          <a:xfrm flipV="1">
            <a:off x="0" y="810227"/>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22" name="Text Placeholder 21"/>
          <p:cNvSpPr>
            <a:spLocks noGrp="1"/>
          </p:cNvSpPr>
          <p:nvPr>
            <p:ph type="body" sz="quarter" idx="10" hasCustomPrompt="1"/>
          </p:nvPr>
        </p:nvSpPr>
        <p:spPr bwMode="white">
          <a:xfrm>
            <a:off x="1" y="2932046"/>
            <a:ext cx="4572000" cy="1925707"/>
          </a:xfrm>
        </p:spPr>
        <p:txBody>
          <a:bodyPr lIns="216000" tIns="72000" rIns="216000" bIns="216000"/>
          <a:lstStyle>
            <a:lvl1pPr>
              <a:buNone/>
              <a:defRPr sz="20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Subtitle Arial size 20</a:t>
            </a:r>
          </a:p>
        </p:txBody>
      </p:sp>
      <p:pic>
        <p:nvPicPr>
          <p:cNvPr id="12" name="Picture 11" descr="Ipsos-Head_RGB.png"/>
          <p:cNvPicPr>
            <a:picLocks noChangeAspect="1"/>
          </p:cNvPicPr>
          <p:nvPr/>
        </p:nvPicPr>
        <p:blipFill>
          <a:blip r:embed="rId2" cstate="email"/>
          <a:stretch>
            <a:fillRect/>
          </a:stretch>
        </p:blipFill>
        <p:spPr>
          <a:xfrm>
            <a:off x="4120378" y="6446574"/>
            <a:ext cx="258131" cy="253602"/>
          </a:xfrm>
          <a:prstGeom prst="rect">
            <a:avLst/>
          </a:prstGeom>
        </p:spPr>
      </p:pic>
      <p:sp>
        <p:nvSpPr>
          <p:cNvPr id="9" name="Rectangle 111"/>
          <p:cNvSpPr>
            <a:spLocks noChangeArrowheads="1"/>
          </p:cNvSpPr>
          <p:nvPr userDrawn="1"/>
        </p:nvSpPr>
        <p:spPr bwMode="auto">
          <a:xfrm flipH="1">
            <a:off x="4572002" y="0"/>
            <a:ext cx="4570535" cy="6858000"/>
          </a:xfrm>
          <a:prstGeom prst="rect">
            <a:avLst/>
          </a:prstGeom>
          <a:solidFill>
            <a:schemeClr val="bg1"/>
          </a:solidFill>
          <a:ln w="9525">
            <a:noFill/>
            <a:miter lim="800000"/>
            <a:headEnd/>
            <a:tailEnd/>
          </a:ln>
          <a:effectLst/>
        </p:spPr>
        <p:txBody>
          <a:bodyPr wrap="none" lIns="90000" tIns="46800" rIns="90000" bIns="46800" anchor="ctr"/>
          <a:lstStyle/>
          <a:p>
            <a:pPr defTabSz="914400">
              <a:defRPr/>
            </a:pPr>
            <a:endParaRPr lang="en-GB" sz="2400" dirty="0">
              <a:solidFill>
                <a:srgbClr val="292926"/>
              </a:solidFill>
              <a:latin typeface="Arial" charset="0"/>
              <a:ea typeface="+mn-ea"/>
            </a:endParaRPr>
          </a:p>
        </p:txBody>
      </p:sp>
      <p:cxnSp>
        <p:nvCxnSpPr>
          <p:cNvPr id="10" name="Straight Connector 9"/>
          <p:cNvCxnSpPr/>
          <p:nvPr userDrawn="1"/>
        </p:nvCxnSpPr>
        <p:spPr bwMode="auto">
          <a:xfrm flipV="1">
            <a:off x="0" y="4857760"/>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13" name="Straight Connector 12"/>
          <p:cNvCxnSpPr/>
          <p:nvPr userDrawn="1"/>
        </p:nvCxnSpPr>
        <p:spPr bwMode="auto">
          <a:xfrm flipV="1">
            <a:off x="0" y="810227"/>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pic>
        <p:nvPicPr>
          <p:cNvPr id="15" name="Picture 14" descr="Ipsos-Head_RGB.png"/>
          <p:cNvPicPr>
            <a:picLocks noChangeAspect="1"/>
          </p:cNvPicPr>
          <p:nvPr userDrawn="1"/>
        </p:nvPicPr>
        <p:blipFill>
          <a:blip r:embed="rId2" cstate="email"/>
          <a:stretch>
            <a:fillRect/>
          </a:stretch>
        </p:blipFill>
        <p:spPr>
          <a:xfrm>
            <a:off x="4120378" y="6446574"/>
            <a:ext cx="258131" cy="253602"/>
          </a:xfrm>
          <a:prstGeom prst="rect">
            <a:avLst/>
          </a:prstGeom>
        </p:spPr>
      </p:pic>
      <p:pic>
        <p:nvPicPr>
          <p:cNvPr id="20" name="Picture 19" descr="Ipsos SRI Logo - WHITE.png"/>
          <p:cNvPicPr>
            <a:picLocks noChangeAspect="1"/>
          </p:cNvPicPr>
          <p:nvPr userDrawn="1"/>
        </p:nvPicPr>
        <p:blipFill>
          <a:blip r:embed="rId3" cstate="print"/>
          <a:stretch>
            <a:fillRect/>
          </a:stretch>
        </p:blipFill>
        <p:spPr bwMode="black">
          <a:xfrm>
            <a:off x="228738" y="6453333"/>
            <a:ext cx="1077035" cy="226800"/>
          </a:xfrm>
          <a:prstGeom prst="rect">
            <a:avLst/>
          </a:prstGeom>
        </p:spPr>
      </p:pic>
    </p:spTree>
    <p:extLst>
      <p:ext uri="{BB962C8B-B14F-4D97-AF65-F5344CB8AC3E}">
        <p14:creationId xmlns:p14="http://schemas.microsoft.com/office/powerpoint/2010/main" val="348801077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and Content with BG Colour">
    <p:bg>
      <p:bgPr>
        <a:solidFill>
          <a:schemeClr val="bg2"/>
        </a:solidFill>
        <a:effectLst/>
      </p:bgPr>
    </p:bg>
    <p:spTree>
      <p:nvGrpSpPr>
        <p:cNvPr id="1" name=""/>
        <p:cNvGrpSpPr/>
        <p:nvPr/>
      </p:nvGrpSpPr>
      <p:grpSpPr>
        <a:xfrm>
          <a:off x="0" y="0"/>
          <a:ext cx="0" cy="0"/>
          <a:chOff x="0" y="0"/>
          <a:chExt cx="0" cy="0"/>
        </a:xfrm>
      </p:grpSpPr>
      <p:sp>
        <p:nvSpPr>
          <p:cNvPr id="5" name="TextBox 4"/>
          <p:cNvSpPr txBox="1"/>
          <p:nvPr/>
        </p:nvSpPr>
        <p:spPr>
          <a:xfrm>
            <a:off x="8808430" y="601842"/>
            <a:ext cx="335573" cy="217166"/>
          </a:xfrm>
          <a:prstGeom prst="rect">
            <a:avLst/>
          </a:prstGeom>
          <a:solidFill>
            <a:schemeClr val="tx2"/>
          </a:solidFill>
        </p:spPr>
        <p:txBody>
          <a:bodyPr wrap="square" tIns="0" bIns="0" rtlCol="0" anchor="ctr" anchorCtr="0">
            <a:noAutofit/>
          </a:bodyPr>
          <a:lstStyle/>
          <a:p>
            <a:pPr algn="ctr" defTabSz="914400" eaLnBrk="0" hangingPunct="0">
              <a:spcBef>
                <a:spcPct val="20000"/>
              </a:spcBef>
            </a:pPr>
            <a:fld id="{F0AC4B27-E38B-4B91-A9A8-4E50C63E50F6}" type="slidenum">
              <a:rPr lang="en-GB" sz="1000" b="1" smtClean="0">
                <a:solidFill>
                  <a:srgbClr val="FFFFFF"/>
                </a:solidFill>
                <a:latin typeface="Arial" charset="0"/>
                <a:ea typeface="+mn-ea"/>
              </a:rPr>
              <a:pPr algn="ctr" defTabSz="914400" eaLnBrk="0" hangingPunct="0">
                <a:spcBef>
                  <a:spcPct val="20000"/>
                </a:spcBef>
              </a:pPr>
              <a:t>‹#›</a:t>
            </a:fld>
            <a:endParaRPr lang="en-GB" sz="1000" b="1" dirty="0">
              <a:solidFill>
                <a:srgbClr val="FFFFFF"/>
              </a:solidFill>
              <a:latin typeface="Arial" charset="0"/>
              <a:ea typeface="+mn-ea"/>
            </a:endParaRPr>
          </a:p>
        </p:txBody>
      </p:sp>
      <p:cxnSp>
        <p:nvCxnSpPr>
          <p:cNvPr id="13" name="Straight Connector 12"/>
          <p:cNvCxnSpPr/>
          <p:nvPr/>
        </p:nvCxnSpPr>
        <p:spPr bwMode="auto">
          <a:xfrm>
            <a:off x="227137" y="6386513"/>
            <a:ext cx="8689731" cy="1588"/>
          </a:xfrm>
          <a:prstGeom prst="line">
            <a:avLst/>
          </a:prstGeom>
          <a:solidFill>
            <a:schemeClr val="accent2"/>
          </a:solidFill>
          <a:ln w="3175" cap="flat" cmpd="sng" algn="ctr">
            <a:solidFill>
              <a:schemeClr val="bg2">
                <a:lumMod val="90000"/>
                <a:lumOff val="10000"/>
              </a:schemeClr>
            </a:solidFill>
            <a:prstDash val="solid"/>
            <a:round/>
            <a:headEnd type="none" w="med" len="med"/>
            <a:tailEnd type="none" w="med" len="med"/>
          </a:ln>
          <a:effectLst/>
        </p:spPr>
      </p:cxnSp>
      <p:sp>
        <p:nvSpPr>
          <p:cNvPr id="12" name="Text Placeholder 6"/>
          <p:cNvSpPr>
            <a:spLocks noGrp="1"/>
          </p:cNvSpPr>
          <p:nvPr>
            <p:ph type="body" sz="quarter" idx="13" hasCustomPrompt="1"/>
          </p:nvPr>
        </p:nvSpPr>
        <p:spPr>
          <a:xfrm>
            <a:off x="0" y="829818"/>
            <a:ext cx="9144000" cy="453183"/>
          </a:xfrm>
          <a:prstGeom prst="rect">
            <a:avLst/>
          </a:prstGeom>
          <a:solidFill>
            <a:schemeClr val="bg2"/>
          </a:solidFill>
        </p:spPr>
        <p:txBody>
          <a:bodyPr lIns="216000" tIns="72000" rIns="216000" bIns="72000" anchor="t" anchorCtr="0">
            <a:spAutoFit/>
          </a:bodyPr>
          <a:lstStyle>
            <a:lvl1pPr marL="0" indent="0">
              <a:buNone/>
              <a:defRPr sz="2000" b="1" i="0">
                <a:solidFill>
                  <a:schemeClr val="bg1"/>
                </a:solidFill>
              </a:defRPr>
            </a:lvl1pPr>
            <a:lvl2pPr>
              <a:buNone/>
              <a:defRPr/>
            </a:lvl2pPr>
            <a:lvl3pPr>
              <a:buNone/>
              <a:defRPr/>
            </a:lvl3pPr>
            <a:lvl4pPr>
              <a:buNone/>
              <a:defRPr/>
            </a:lvl4pPr>
            <a:lvl5pPr>
              <a:buNone/>
              <a:defRPr/>
            </a:lvl5pPr>
          </a:lstStyle>
          <a:p>
            <a:pPr lvl="0"/>
            <a:r>
              <a:rPr lang="en-US" dirty="0" smtClean="0"/>
              <a:t>Click to edit slide subtitle Arial Bold size 20</a:t>
            </a:r>
          </a:p>
        </p:txBody>
      </p:sp>
      <p:sp>
        <p:nvSpPr>
          <p:cNvPr id="17" name="Text Placeholder 16"/>
          <p:cNvSpPr>
            <a:spLocks noGrp="1"/>
          </p:cNvSpPr>
          <p:nvPr>
            <p:ph type="body" sz="quarter" idx="14" hasCustomPrompt="1"/>
          </p:nvPr>
        </p:nvSpPr>
        <p:spPr bwMode="white">
          <a:xfrm>
            <a:off x="227135" y="5"/>
            <a:ext cx="7641980" cy="811213"/>
          </a:xfrm>
        </p:spPr>
        <p:txBody>
          <a:bodyPr anchor="ctr" anchorCtr="0"/>
          <a:lstStyle>
            <a:lvl1pPr>
              <a:buNone/>
              <a:defRPr sz="2400" b="1" baseline="0">
                <a:solidFill>
                  <a:schemeClr val="tx2"/>
                </a:solidFill>
              </a:defRPr>
            </a:lvl1pPr>
          </a:lstStyle>
          <a:p>
            <a:pPr lvl="0"/>
            <a:r>
              <a:rPr lang="en-US" dirty="0" smtClean="0"/>
              <a:t>Click to edit slide title Arial Bold size 24</a:t>
            </a:r>
            <a:endParaRPr lang="en-US" dirty="0"/>
          </a:p>
        </p:txBody>
      </p:sp>
      <p:sp>
        <p:nvSpPr>
          <p:cNvPr id="16" name="Content Placeholder 12"/>
          <p:cNvSpPr>
            <a:spLocks noGrp="1"/>
          </p:cNvSpPr>
          <p:nvPr>
            <p:ph sz="quarter" idx="10" hasCustomPrompt="1"/>
          </p:nvPr>
        </p:nvSpPr>
        <p:spPr>
          <a:xfrm>
            <a:off x="227136" y="1514475"/>
            <a:ext cx="2771042" cy="4700588"/>
          </a:xfrm>
        </p:spPr>
        <p:txBody>
          <a:bodyPr/>
          <a:lstStyle>
            <a:lvl1pPr>
              <a:defRPr>
                <a:solidFill>
                  <a:schemeClr val="bg1"/>
                </a:solidFill>
              </a:defRPr>
            </a:lvl1pPr>
            <a:lvl2pPr>
              <a:defRPr baseline="0">
                <a:solidFill>
                  <a:schemeClr val="bg1"/>
                </a:solidFill>
              </a:defRPr>
            </a:lvl2pPr>
            <a:lvl3pPr>
              <a:defRPr baseline="0">
                <a:solidFill>
                  <a:schemeClr val="bg1"/>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8" name="Content Placeholder 14"/>
          <p:cNvSpPr>
            <a:spLocks noGrp="1"/>
          </p:cNvSpPr>
          <p:nvPr>
            <p:ph sz="quarter" idx="12" hasCustomPrompt="1"/>
          </p:nvPr>
        </p:nvSpPr>
        <p:spPr>
          <a:xfrm>
            <a:off x="3219450" y="1514475"/>
            <a:ext cx="2744666" cy="4700588"/>
          </a:xfr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sp>
        <p:nvSpPr>
          <p:cNvPr id="20" name="Content Placeholder 14"/>
          <p:cNvSpPr>
            <a:spLocks noGrp="1"/>
          </p:cNvSpPr>
          <p:nvPr>
            <p:ph sz="quarter" idx="16" hasCustomPrompt="1"/>
          </p:nvPr>
        </p:nvSpPr>
        <p:spPr>
          <a:xfrm>
            <a:off x="6172200" y="1514475"/>
            <a:ext cx="2744666" cy="4700588"/>
          </a:xfr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pic>
        <p:nvPicPr>
          <p:cNvPr id="19" name="Picture 18" descr="Ipsos-Head_RGB.png"/>
          <p:cNvPicPr>
            <a:picLocks noChangeAspect="1"/>
          </p:cNvPicPr>
          <p:nvPr/>
        </p:nvPicPr>
        <p:blipFill>
          <a:blip r:embed="rId2" cstate="email"/>
          <a:stretch>
            <a:fillRect/>
          </a:stretch>
        </p:blipFill>
        <p:spPr>
          <a:xfrm>
            <a:off x="8654431" y="6446574"/>
            <a:ext cx="258131" cy="253602"/>
          </a:xfrm>
          <a:prstGeom prst="rect">
            <a:avLst/>
          </a:prstGeom>
        </p:spPr>
      </p:pic>
      <p:sp>
        <p:nvSpPr>
          <p:cNvPr id="14" name="TextBox 13"/>
          <p:cNvSpPr txBox="1"/>
          <p:nvPr userDrawn="1"/>
        </p:nvSpPr>
        <p:spPr>
          <a:xfrm>
            <a:off x="8808430" y="601842"/>
            <a:ext cx="335573" cy="217166"/>
          </a:xfrm>
          <a:prstGeom prst="rect">
            <a:avLst/>
          </a:prstGeom>
          <a:solidFill>
            <a:schemeClr val="tx2"/>
          </a:solidFill>
        </p:spPr>
        <p:txBody>
          <a:bodyPr wrap="square" tIns="0" bIns="0" rtlCol="0" anchor="ctr" anchorCtr="0">
            <a:noAutofit/>
          </a:bodyPr>
          <a:lstStyle/>
          <a:p>
            <a:pPr algn="ctr" defTabSz="914400" eaLnBrk="0" hangingPunct="0">
              <a:spcBef>
                <a:spcPct val="20000"/>
              </a:spcBef>
            </a:pPr>
            <a:fld id="{F0AC4B27-E38B-4B91-A9A8-4E50C63E50F6}" type="slidenum">
              <a:rPr lang="en-GB" sz="1000" b="1" smtClean="0">
                <a:solidFill>
                  <a:srgbClr val="FFFFFF"/>
                </a:solidFill>
                <a:latin typeface="Arial" charset="0"/>
                <a:ea typeface="+mn-ea"/>
              </a:rPr>
              <a:pPr algn="ctr" defTabSz="914400" eaLnBrk="0" hangingPunct="0">
                <a:spcBef>
                  <a:spcPct val="20000"/>
                </a:spcBef>
              </a:pPr>
              <a:t>‹#›</a:t>
            </a:fld>
            <a:endParaRPr lang="en-GB" sz="1000" b="1" dirty="0">
              <a:solidFill>
                <a:srgbClr val="FFFFFF"/>
              </a:solidFill>
              <a:latin typeface="Arial" charset="0"/>
              <a:ea typeface="+mn-ea"/>
            </a:endParaRPr>
          </a:p>
        </p:txBody>
      </p:sp>
      <p:cxnSp>
        <p:nvCxnSpPr>
          <p:cNvPr id="15" name="Straight Connector 14"/>
          <p:cNvCxnSpPr/>
          <p:nvPr userDrawn="1"/>
        </p:nvCxnSpPr>
        <p:spPr bwMode="auto">
          <a:xfrm>
            <a:off x="227137" y="6386513"/>
            <a:ext cx="8689731" cy="1588"/>
          </a:xfrm>
          <a:prstGeom prst="line">
            <a:avLst/>
          </a:prstGeom>
          <a:solidFill>
            <a:schemeClr val="accent2"/>
          </a:solidFill>
          <a:ln w="3175" cap="flat" cmpd="sng" algn="ctr">
            <a:solidFill>
              <a:srgbClr val="639EC8"/>
            </a:solidFill>
            <a:prstDash val="solid"/>
            <a:round/>
            <a:headEnd type="none" w="med" len="med"/>
            <a:tailEnd type="none" w="med" len="med"/>
          </a:ln>
          <a:effectLst/>
        </p:spPr>
      </p:cxnSp>
      <p:pic>
        <p:nvPicPr>
          <p:cNvPr id="22" name="Picture 21" descr="Ipsos-Head_RGB.png"/>
          <p:cNvPicPr>
            <a:picLocks noChangeAspect="1"/>
          </p:cNvPicPr>
          <p:nvPr userDrawn="1"/>
        </p:nvPicPr>
        <p:blipFill>
          <a:blip r:embed="rId2" cstate="email"/>
          <a:stretch>
            <a:fillRect/>
          </a:stretch>
        </p:blipFill>
        <p:spPr>
          <a:xfrm>
            <a:off x="8654431" y="6446574"/>
            <a:ext cx="258131" cy="253602"/>
          </a:xfrm>
          <a:prstGeom prst="rect">
            <a:avLst/>
          </a:prstGeom>
        </p:spPr>
      </p:pic>
      <p:pic>
        <p:nvPicPr>
          <p:cNvPr id="27" name="Picture 26" descr="Ipsos SRI Logo - WHITE.png"/>
          <p:cNvPicPr>
            <a:picLocks noChangeAspect="1"/>
          </p:cNvPicPr>
          <p:nvPr userDrawn="1"/>
        </p:nvPicPr>
        <p:blipFill>
          <a:blip r:embed="rId3" cstate="print"/>
          <a:stretch>
            <a:fillRect/>
          </a:stretch>
        </p:blipFill>
        <p:spPr bwMode="black">
          <a:xfrm>
            <a:off x="228738" y="6453333"/>
            <a:ext cx="1077035" cy="226800"/>
          </a:xfrm>
          <a:prstGeom prst="rect">
            <a:avLst/>
          </a:prstGeom>
        </p:spPr>
      </p:pic>
    </p:spTree>
    <p:extLst>
      <p:ext uri="{BB962C8B-B14F-4D97-AF65-F5344CB8AC3E}">
        <p14:creationId xmlns:p14="http://schemas.microsoft.com/office/powerpoint/2010/main" val="99080255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Divider ">
    <p:bg>
      <p:bgPr>
        <a:solidFill>
          <a:schemeClr val="tx1"/>
        </a:solidFill>
        <a:effectLst/>
      </p:bgPr>
    </p:bg>
    <p:spTree>
      <p:nvGrpSpPr>
        <p:cNvPr id="1" name=""/>
        <p:cNvGrpSpPr/>
        <p:nvPr/>
      </p:nvGrpSpPr>
      <p:grpSpPr>
        <a:xfrm>
          <a:off x="0" y="0"/>
          <a:ext cx="0" cy="0"/>
          <a:chOff x="0" y="0"/>
          <a:chExt cx="0" cy="0"/>
        </a:xfrm>
      </p:grpSpPr>
      <p:sp>
        <p:nvSpPr>
          <p:cNvPr id="41" name="Rectangle 40"/>
          <p:cNvSpPr/>
          <p:nvPr userDrawn="1"/>
        </p:nvSpPr>
        <p:spPr bwMode="auto">
          <a:xfrm>
            <a:off x="4" y="0"/>
            <a:ext cx="9142535"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GB" dirty="0" smtClean="0">
              <a:solidFill>
                <a:srgbClr val="FFFFFF"/>
              </a:solidFill>
              <a:latin typeface="Arial" charset="0"/>
              <a:ea typeface="+mn-ea"/>
            </a:endParaRPr>
          </a:p>
        </p:txBody>
      </p:sp>
      <p:sp>
        <p:nvSpPr>
          <p:cNvPr id="3" name="Title 1"/>
          <p:cNvSpPr>
            <a:spLocks noGrp="1"/>
          </p:cNvSpPr>
          <p:nvPr>
            <p:ph type="title" hasCustomPrompt="1"/>
          </p:nvPr>
        </p:nvSpPr>
        <p:spPr bwMode="ltGray">
          <a:xfrm>
            <a:off x="2" y="4643453"/>
            <a:ext cx="6945941" cy="952283"/>
          </a:xfrm>
          <a:noFill/>
        </p:spPr>
        <p:txBody>
          <a:bodyPr lIns="216000" rIns="360000" bIns="0" anchor="b" anchorCtr="0"/>
          <a:lstStyle>
            <a:lvl1pPr>
              <a:defRPr sz="2800" i="0" baseline="0">
                <a:solidFill>
                  <a:schemeClr val="bg1"/>
                </a:solidFill>
              </a:defRPr>
            </a:lvl1pPr>
          </a:lstStyle>
          <a:p>
            <a:r>
              <a:rPr lang="en-US" dirty="0" smtClean="0"/>
              <a:t>Click to edit main title Arial Bold size 28</a:t>
            </a:r>
            <a:endParaRPr lang="en-GB" dirty="0"/>
          </a:p>
        </p:txBody>
      </p:sp>
      <p:cxnSp>
        <p:nvCxnSpPr>
          <p:cNvPr id="26" name="Straight Connector 25"/>
          <p:cNvCxnSpPr/>
          <p:nvPr/>
        </p:nvCxnSpPr>
        <p:spPr bwMode="auto">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30" name="Text Placeholder 29"/>
          <p:cNvSpPr>
            <a:spLocks noGrp="1"/>
          </p:cNvSpPr>
          <p:nvPr>
            <p:ph type="body" sz="quarter" idx="10" hasCustomPrompt="1"/>
          </p:nvPr>
        </p:nvSpPr>
        <p:spPr bwMode="ltGray">
          <a:xfrm>
            <a:off x="1" y="5655366"/>
            <a:ext cx="5950927" cy="616226"/>
          </a:xfrm>
        </p:spPr>
        <p:txBody>
          <a:bodyPr lIns="216000" rIns="720000"/>
          <a:lstStyle>
            <a:lvl1pPr>
              <a:buNone/>
              <a:defRPr sz="2000" b="1">
                <a:solidFill>
                  <a:schemeClr val="tx2"/>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Subtitle Arial Bold size 20</a:t>
            </a:r>
          </a:p>
        </p:txBody>
      </p:sp>
      <p:sp>
        <p:nvSpPr>
          <p:cNvPr id="11" name="Text Placeholder 10"/>
          <p:cNvSpPr>
            <a:spLocks noGrp="1"/>
          </p:cNvSpPr>
          <p:nvPr>
            <p:ph type="body" sz="quarter" idx="11" hasCustomPrompt="1"/>
          </p:nvPr>
        </p:nvSpPr>
        <p:spPr bwMode="white">
          <a:xfrm>
            <a:off x="7605368" y="5794520"/>
            <a:ext cx="1311498" cy="237987"/>
          </a:xfrm>
        </p:spPr>
        <p:txBody>
          <a:bodyPr anchor="b" anchorCtr="0"/>
          <a:lstStyle>
            <a:lvl1pPr algn="r">
              <a:buNone/>
              <a:defRPr sz="1000" b="1">
                <a:solidFill>
                  <a:schemeClr val="tx2"/>
                </a:solidFill>
              </a:defRPr>
            </a:lvl1pPr>
          </a:lstStyle>
          <a:p>
            <a:pPr lvl="0"/>
            <a:r>
              <a:rPr lang="en-US" dirty="0" smtClean="0"/>
              <a:t>01/01/2012</a:t>
            </a:r>
            <a:endParaRPr lang="en-US" dirty="0"/>
          </a:p>
        </p:txBody>
      </p:sp>
      <p:sp>
        <p:nvSpPr>
          <p:cNvPr id="10" name="Picture Placeholder 9"/>
          <p:cNvSpPr>
            <a:spLocks noGrp="1"/>
          </p:cNvSpPr>
          <p:nvPr>
            <p:ph type="pic" sz="quarter" idx="12" hasCustomPrompt="1"/>
          </p:nvPr>
        </p:nvSpPr>
        <p:spPr>
          <a:xfrm>
            <a:off x="0" y="0"/>
            <a:ext cx="9136674" cy="4622800"/>
          </a:xfrm>
        </p:spPr>
        <p:txBody>
          <a:bodyPr lIns="1224000" tIns="0" anchor="ctr" anchorCtr="0"/>
          <a:lstStyle>
            <a:lvl1pPr>
              <a:buNone/>
              <a:defRPr>
                <a:sym typeface="Wingdings" pitchFamily="2" charset="2"/>
              </a:defRPr>
            </a:lvl1pPr>
          </a:lstStyle>
          <a:p>
            <a:r>
              <a:rPr lang="en-GB" dirty="0" smtClean="0"/>
              <a:t>Click here to insert cover image </a:t>
            </a:r>
            <a:endParaRPr lang="en-US" dirty="0"/>
          </a:p>
        </p:txBody>
      </p:sp>
      <p:cxnSp>
        <p:nvCxnSpPr>
          <p:cNvPr id="13" name="Straight Connector 12"/>
          <p:cNvCxnSpPr/>
          <p:nvPr userDrawn="1"/>
        </p:nvCxnSpPr>
        <p:spPr bwMode="ltGray">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pic>
        <p:nvPicPr>
          <p:cNvPr id="23" name="Picture 22" descr="Ipsos MORI Logo - WHITE.png"/>
          <p:cNvPicPr>
            <a:picLocks noChangeAspect="1"/>
          </p:cNvPicPr>
          <p:nvPr userDrawn="1"/>
        </p:nvPicPr>
        <p:blipFill>
          <a:blip r:embed="rId2" cstate="screen"/>
          <a:stretch>
            <a:fillRect/>
          </a:stretch>
        </p:blipFill>
        <p:spPr bwMode="white">
          <a:xfrm>
            <a:off x="226499" y="6453333"/>
            <a:ext cx="829996" cy="164592"/>
          </a:xfrm>
          <a:prstGeom prst="rect">
            <a:avLst/>
          </a:prstGeom>
        </p:spPr>
      </p:pic>
      <p:grpSp>
        <p:nvGrpSpPr>
          <p:cNvPr id="2" name="Group 30"/>
          <p:cNvGrpSpPr>
            <a:grpSpLocks noChangeAspect="1"/>
          </p:cNvGrpSpPr>
          <p:nvPr userDrawn="1"/>
        </p:nvGrpSpPr>
        <p:grpSpPr bwMode="gray">
          <a:xfrm>
            <a:off x="8693077" y="6455005"/>
            <a:ext cx="225695" cy="224407"/>
            <a:chOff x="1020" y="346"/>
            <a:chExt cx="4114" cy="3756"/>
          </a:xfrm>
        </p:grpSpPr>
        <p:sp>
          <p:nvSpPr>
            <p:cNvPr id="33" name="Freeform 3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4" name="Freeform 3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5" name="Freeform 3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6" name="Freeform 3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7" name="Freeform 3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8" name="Freeform 3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9" name="Freeform 3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40" name="Freeform 3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7" name="Freeform 56"/>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8" name="Freeform 57"/>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9" name="Freeform 58"/>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0" name="Freeform 59"/>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1" name="Freeform 60"/>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2" name="Freeform 61"/>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3" name="Freeform 62"/>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grpSp>
    </p:spTree>
    <p:extLst>
      <p:ext uri="{BB962C8B-B14F-4D97-AF65-F5344CB8AC3E}">
        <p14:creationId xmlns:p14="http://schemas.microsoft.com/office/powerpoint/2010/main" val="212334244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sp>
        <p:nvSpPr>
          <p:cNvPr id="13" name="Content Placeholder 12"/>
          <p:cNvSpPr>
            <a:spLocks noGrp="1"/>
          </p:cNvSpPr>
          <p:nvPr>
            <p:ph sz="quarter" idx="10" hasCustomPrompt="1"/>
          </p:nvPr>
        </p:nvSpPr>
        <p:spPr>
          <a:xfrm>
            <a:off x="227138" y="1135070"/>
            <a:ext cx="5723792" cy="5076825"/>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1" hasCustomPrompt="1"/>
          </p:nvPr>
        </p:nvSpPr>
        <p:spPr>
          <a:xfrm>
            <a:off x="6172200" y="1135070"/>
            <a:ext cx="2744666" cy="5076825"/>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6" name="Straight Connector 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74591892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Layout with Base/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US" dirty="0"/>
          </a:p>
        </p:txBody>
      </p:sp>
      <p:sp>
        <p:nvSpPr>
          <p:cNvPr id="9"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indent="0" algn="l">
              <a:buNone/>
              <a:defRPr sz="800">
                <a:solidFill>
                  <a:srgbClr val="424242"/>
                </a:solidFill>
              </a:defRPr>
            </a:lvl1pPr>
          </a:lstStyle>
          <a:p>
            <a:pPr lvl="0"/>
            <a:r>
              <a:rPr lang="en-US" dirty="0" smtClean="0"/>
              <a:t>Click to edit Base</a:t>
            </a:r>
          </a:p>
        </p:txBody>
      </p:sp>
      <p:sp>
        <p:nvSpPr>
          <p:cNvPr id="10" name="Text Placeholder 8"/>
          <p:cNvSpPr>
            <a:spLocks noGrp="1"/>
          </p:cNvSpPr>
          <p:nvPr>
            <p:ph type="body" sz="quarter" idx="13" hasCustomPrompt="1"/>
          </p:nvPr>
        </p:nvSpPr>
        <p:spPr>
          <a:xfrm>
            <a:off x="6172200" y="6039179"/>
            <a:ext cx="2744666" cy="346129"/>
          </a:xfrm>
          <a:prstGeom prst="rect">
            <a:avLst/>
          </a:prstGeom>
        </p:spPr>
        <p:txBody>
          <a:bodyPr anchor="ctr" anchorCtr="0"/>
          <a:lstStyle>
            <a:lvl1pPr marL="0" indent="0" algn="r">
              <a:buNone/>
              <a:defRPr sz="800">
                <a:solidFill>
                  <a:srgbClr val="424242"/>
                </a:solidFill>
              </a:defRPr>
            </a:lvl1pPr>
          </a:lstStyle>
          <a:p>
            <a:pPr lvl="0"/>
            <a:r>
              <a:rPr lang="en-US" dirty="0" smtClean="0"/>
              <a:t>Click to edit Source</a:t>
            </a:r>
          </a:p>
        </p:txBody>
      </p:sp>
      <p:cxnSp>
        <p:nvCxnSpPr>
          <p:cNvPr id="11" name="Straight Connector 10"/>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4" name="Straight Connector 13"/>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2" name="Content Placeholder 12"/>
          <p:cNvSpPr>
            <a:spLocks noGrp="1"/>
          </p:cNvSpPr>
          <p:nvPr>
            <p:ph sz="quarter" idx="10" hasCustomPrompt="1"/>
          </p:nvPr>
        </p:nvSpPr>
        <p:spPr>
          <a:xfrm>
            <a:off x="227138" y="1135063"/>
            <a:ext cx="5723792" cy="4741862"/>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1" hasCustomPrompt="1"/>
          </p:nvPr>
        </p:nvSpPr>
        <p:spPr>
          <a:xfrm>
            <a:off x="6172200" y="1135063"/>
            <a:ext cx="2744666" cy="4741862"/>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13" name="Straight Connector 12"/>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6" name="Straight Connector 1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485015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Question and Conten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64"/>
            <a:ext cx="9144000" cy="453183"/>
          </a:xfrm>
          <a:prstGeom prst="rect">
            <a:avLst/>
          </a:prstGeom>
          <a:solidFill>
            <a:schemeClr val="tx1"/>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GB" dirty="0"/>
          </a:p>
        </p:txBody>
      </p: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7" name="Content Placeholder 12"/>
          <p:cNvSpPr>
            <a:spLocks noGrp="1"/>
          </p:cNvSpPr>
          <p:nvPr>
            <p:ph sz="quarter" idx="10" hasCustomPrompt="1"/>
          </p:nvPr>
        </p:nvSpPr>
        <p:spPr>
          <a:xfrm>
            <a:off x="227138" y="1514481"/>
            <a:ext cx="5723792" cy="4697413"/>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8" name="Content Placeholder 14"/>
          <p:cNvSpPr>
            <a:spLocks noGrp="1"/>
          </p:cNvSpPr>
          <p:nvPr>
            <p:ph sz="quarter" idx="12" hasCustomPrompt="1"/>
          </p:nvPr>
        </p:nvSpPr>
        <p:spPr>
          <a:xfrm>
            <a:off x="6172200" y="1514481"/>
            <a:ext cx="2744666" cy="4697413"/>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9" name="Straight Connector 8"/>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82139991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Question and Content with Base/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20"/>
            <a:ext cx="9144000" cy="453183"/>
          </a:xfrm>
          <a:prstGeom prst="rect">
            <a:avLst/>
          </a:prstGeom>
          <a:solidFill>
            <a:schemeClr val="tx1"/>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baseline="0"/>
            </a:lvl1pPr>
          </a:lstStyle>
          <a:p>
            <a:r>
              <a:rPr lang="en-US" dirty="0" smtClean="0"/>
              <a:t>Click to edit slide title Arial Bold size 24</a:t>
            </a:r>
            <a:endParaRPr lang="en-GB" dirty="0"/>
          </a:p>
        </p:txBody>
      </p:sp>
      <p:sp>
        <p:nvSpPr>
          <p:cNvPr id="10"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Base</a:t>
            </a:r>
          </a:p>
        </p:txBody>
      </p:sp>
      <p:sp>
        <p:nvSpPr>
          <p:cNvPr id="11" name="Text Placeholder 8"/>
          <p:cNvSpPr>
            <a:spLocks noGrp="1"/>
          </p:cNvSpPr>
          <p:nvPr>
            <p:ph type="body" sz="quarter" idx="13" hasCustomPrompt="1"/>
          </p:nvPr>
        </p:nvSpPr>
        <p:spPr>
          <a:xfrm>
            <a:off x="6174494" y="6039179"/>
            <a:ext cx="2742372" cy="346129"/>
          </a:xfrm>
          <a:prstGeom prst="rect">
            <a:avLst/>
          </a:prstGeom>
        </p:spPr>
        <p:txBody>
          <a:bodyPr anchor="ctr" anchorCtr="0"/>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r"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Source</a:t>
            </a:r>
          </a:p>
        </p:txBody>
      </p:sp>
      <p:cxnSp>
        <p:nvCxnSpPr>
          <p:cNvPr id="8" name="Straight Connector 7"/>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4" name="Content Placeholder 12"/>
          <p:cNvSpPr>
            <a:spLocks noGrp="1"/>
          </p:cNvSpPr>
          <p:nvPr>
            <p:ph sz="quarter" idx="10" hasCustomPrompt="1"/>
          </p:nvPr>
        </p:nvSpPr>
        <p:spPr>
          <a:xfrm>
            <a:off x="227138" y="1514475"/>
            <a:ext cx="5723792" cy="4362450"/>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4" hasCustomPrompt="1"/>
          </p:nvPr>
        </p:nvSpPr>
        <p:spPr>
          <a:xfrm>
            <a:off x="6172200" y="1514475"/>
            <a:ext cx="2744666" cy="4362450"/>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16" name="Straight Connector 15"/>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7" name="Straight Connector 16"/>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2142245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6" name="TextBox 9"/>
          <p:cNvSpPr txBox="1">
            <a:spLocks noChangeArrowheads="1"/>
          </p:cNvSpPr>
          <p:nvPr userDrawn="1"/>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7" name="TextBox 10"/>
          <p:cNvSpPr txBox="1">
            <a:spLocks noChangeArrowheads="1"/>
          </p:cNvSpPr>
          <p:nvPr userDrawn="1"/>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8" name="Picture 6"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9" name="Date Placeholder 4"/>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BA2C86F-0F4F-411A-9D51-340D2131D136}" type="datetime1">
              <a:rPr lang="en-US" smtClean="0"/>
              <a:t>4/29/2014</a:t>
            </a:fld>
            <a:endParaRPr lang="en-US" dirty="0"/>
          </a:p>
        </p:txBody>
      </p:sp>
      <p:sp>
        <p:nvSpPr>
          <p:cNvPr id="10" name="Footer Placeholder 5"/>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1" name="Slide Number Placeholder 6"/>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B7A2C2E-28D2-45E8-953F-D0AE6C2B94E6}" type="slidenum">
              <a:rPr lang="en-US"/>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sp>
        <p:nvSpPr>
          <p:cNvPr id="13" name="Content Placeholder 12"/>
          <p:cNvSpPr>
            <a:spLocks noGrp="1"/>
          </p:cNvSpPr>
          <p:nvPr>
            <p:ph sz="quarter" idx="10" hasCustomPrompt="1"/>
          </p:nvPr>
        </p:nvSpPr>
        <p:spPr>
          <a:xfrm>
            <a:off x="227138" y="1135070"/>
            <a:ext cx="8692662" cy="5076825"/>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5" name="Straight Connector 4"/>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10822397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Full Page Layout with Base/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US" dirty="0"/>
          </a:p>
        </p:txBody>
      </p:sp>
      <p:sp>
        <p:nvSpPr>
          <p:cNvPr id="9"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indent="0" algn="l">
              <a:buNone/>
              <a:defRPr sz="800">
                <a:solidFill>
                  <a:srgbClr val="424242"/>
                </a:solidFill>
              </a:defRPr>
            </a:lvl1pPr>
          </a:lstStyle>
          <a:p>
            <a:pPr lvl="0"/>
            <a:r>
              <a:rPr lang="en-US" dirty="0" smtClean="0"/>
              <a:t>Click to edit Base</a:t>
            </a:r>
          </a:p>
        </p:txBody>
      </p:sp>
      <p:sp>
        <p:nvSpPr>
          <p:cNvPr id="10" name="Text Placeholder 8"/>
          <p:cNvSpPr>
            <a:spLocks noGrp="1"/>
          </p:cNvSpPr>
          <p:nvPr>
            <p:ph type="body" sz="quarter" idx="13" hasCustomPrompt="1"/>
          </p:nvPr>
        </p:nvSpPr>
        <p:spPr>
          <a:xfrm>
            <a:off x="6172200" y="6039179"/>
            <a:ext cx="2744666" cy="346129"/>
          </a:xfrm>
          <a:prstGeom prst="rect">
            <a:avLst/>
          </a:prstGeom>
        </p:spPr>
        <p:txBody>
          <a:bodyPr anchor="ctr" anchorCtr="0"/>
          <a:lstStyle>
            <a:lvl1pPr marL="0" indent="0" algn="r">
              <a:buNone/>
              <a:defRPr sz="800">
                <a:solidFill>
                  <a:srgbClr val="424242"/>
                </a:solidFill>
              </a:defRPr>
            </a:lvl1pPr>
          </a:lstStyle>
          <a:p>
            <a:pPr lvl="0"/>
            <a:r>
              <a:rPr lang="en-US" dirty="0" smtClean="0"/>
              <a:t>Click to edit Source</a:t>
            </a:r>
          </a:p>
        </p:txBody>
      </p:sp>
      <p:cxnSp>
        <p:nvCxnSpPr>
          <p:cNvPr id="11" name="Straight Connector 10"/>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4" name="Straight Connector 13"/>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2" name="Content Placeholder 12"/>
          <p:cNvSpPr>
            <a:spLocks noGrp="1"/>
          </p:cNvSpPr>
          <p:nvPr>
            <p:ph sz="quarter" idx="10" hasCustomPrompt="1"/>
          </p:nvPr>
        </p:nvSpPr>
        <p:spPr>
          <a:xfrm>
            <a:off x="227138" y="1135063"/>
            <a:ext cx="8692662" cy="4741862"/>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8" name="Straight Connector 7"/>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3" name="Straight Connector 12"/>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065672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Question and Full Page Conten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64"/>
            <a:ext cx="9144000" cy="453183"/>
          </a:xfrm>
          <a:prstGeom prst="rect">
            <a:avLst/>
          </a:prstGeom>
          <a:solidFill>
            <a:schemeClr val="tx1"/>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GB" dirty="0"/>
          </a:p>
        </p:txBody>
      </p: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7" name="Content Placeholder 12"/>
          <p:cNvSpPr>
            <a:spLocks noGrp="1"/>
          </p:cNvSpPr>
          <p:nvPr>
            <p:ph sz="quarter" idx="10" hasCustomPrompt="1"/>
          </p:nvPr>
        </p:nvSpPr>
        <p:spPr>
          <a:xfrm>
            <a:off x="227138" y="1514481"/>
            <a:ext cx="8692662" cy="4697413"/>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6" name="Straight Connector 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73187431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Question and Content Full Page with Base/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20"/>
            <a:ext cx="9144000" cy="453183"/>
          </a:xfrm>
          <a:prstGeom prst="rect">
            <a:avLst/>
          </a:prstGeom>
          <a:solidFill>
            <a:schemeClr val="tx1"/>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baseline="0"/>
            </a:lvl1pPr>
          </a:lstStyle>
          <a:p>
            <a:r>
              <a:rPr lang="en-US" dirty="0" smtClean="0"/>
              <a:t>Click to edit slide title Arial Bold size 24</a:t>
            </a:r>
            <a:endParaRPr lang="en-GB" dirty="0"/>
          </a:p>
        </p:txBody>
      </p:sp>
      <p:sp>
        <p:nvSpPr>
          <p:cNvPr id="10"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Base</a:t>
            </a:r>
          </a:p>
        </p:txBody>
      </p:sp>
      <p:sp>
        <p:nvSpPr>
          <p:cNvPr id="11" name="Text Placeholder 8"/>
          <p:cNvSpPr>
            <a:spLocks noGrp="1"/>
          </p:cNvSpPr>
          <p:nvPr>
            <p:ph type="body" sz="quarter" idx="13" hasCustomPrompt="1"/>
          </p:nvPr>
        </p:nvSpPr>
        <p:spPr>
          <a:xfrm>
            <a:off x="6174494" y="6039179"/>
            <a:ext cx="2742372" cy="346129"/>
          </a:xfrm>
          <a:prstGeom prst="rect">
            <a:avLst/>
          </a:prstGeom>
        </p:spPr>
        <p:txBody>
          <a:bodyPr anchor="ctr" anchorCtr="0"/>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r"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Source</a:t>
            </a:r>
          </a:p>
        </p:txBody>
      </p:sp>
      <p:cxnSp>
        <p:nvCxnSpPr>
          <p:cNvPr id="8" name="Straight Connector 7"/>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4" name="Content Placeholder 12"/>
          <p:cNvSpPr>
            <a:spLocks noGrp="1"/>
          </p:cNvSpPr>
          <p:nvPr>
            <p:ph sz="quarter" idx="10" hasCustomPrompt="1"/>
          </p:nvPr>
        </p:nvSpPr>
        <p:spPr>
          <a:xfrm>
            <a:off x="227138" y="1514475"/>
            <a:ext cx="8692662" cy="4362450"/>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9" name="Straight Connector 8"/>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5" name="Straight Connector 14"/>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8544147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4" name="Straight Connector 3"/>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28531400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Half Slide">
    <p:bg>
      <p:bgPr>
        <a:solidFill>
          <a:schemeClr val="tx1"/>
        </a:solidFill>
        <a:effectLst/>
      </p:bgPr>
    </p:bg>
    <p:spTree>
      <p:nvGrpSpPr>
        <p:cNvPr id="1" name=""/>
        <p:cNvGrpSpPr/>
        <p:nvPr/>
      </p:nvGrpSpPr>
      <p:grpSpPr>
        <a:xfrm>
          <a:off x="0" y="0"/>
          <a:ext cx="0" cy="0"/>
          <a:chOff x="0" y="0"/>
          <a:chExt cx="0" cy="0"/>
        </a:xfrm>
      </p:grpSpPr>
      <p:sp>
        <p:nvSpPr>
          <p:cNvPr id="14" name="Rectangle 13"/>
          <p:cNvSpPr/>
          <p:nvPr userDrawn="1"/>
        </p:nvSpPr>
        <p:spPr bwMode="auto">
          <a:xfrm>
            <a:off x="0" y="0"/>
            <a:ext cx="4572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GB" dirty="0" smtClean="0">
              <a:solidFill>
                <a:srgbClr val="FFFFFF"/>
              </a:solidFill>
              <a:latin typeface="Arial" charset="0"/>
              <a:ea typeface="+mn-ea"/>
            </a:endParaRPr>
          </a:p>
        </p:txBody>
      </p:sp>
      <p:sp>
        <p:nvSpPr>
          <p:cNvPr id="4" name="Rectangle 111"/>
          <p:cNvSpPr>
            <a:spLocks noChangeArrowheads="1"/>
          </p:cNvSpPr>
          <p:nvPr/>
        </p:nvSpPr>
        <p:spPr bwMode="auto">
          <a:xfrm flipH="1">
            <a:off x="4572003" y="0"/>
            <a:ext cx="4570535" cy="6858000"/>
          </a:xfrm>
          <a:prstGeom prst="rect">
            <a:avLst/>
          </a:prstGeom>
          <a:solidFill>
            <a:schemeClr val="bg1"/>
          </a:solidFill>
          <a:ln w="9525">
            <a:noFill/>
            <a:miter lim="800000"/>
            <a:headEnd/>
            <a:tailEnd/>
          </a:ln>
          <a:effectLst/>
        </p:spPr>
        <p:txBody>
          <a:bodyPr wrap="none" lIns="90000" tIns="46800" rIns="90000" bIns="46800" anchor="ctr"/>
          <a:lstStyle/>
          <a:p>
            <a:pPr defTabSz="914400">
              <a:defRPr/>
            </a:pPr>
            <a:endParaRPr lang="en-GB" sz="2400" dirty="0">
              <a:solidFill>
                <a:srgbClr val="292926"/>
              </a:solidFill>
              <a:latin typeface="Arial" charset="0"/>
              <a:ea typeface="+mn-ea"/>
            </a:endParaRPr>
          </a:p>
        </p:txBody>
      </p:sp>
      <p:sp>
        <p:nvSpPr>
          <p:cNvPr id="3" name="Title 1"/>
          <p:cNvSpPr>
            <a:spLocks noGrp="1"/>
          </p:cNvSpPr>
          <p:nvPr>
            <p:ph type="title" hasCustomPrompt="1"/>
          </p:nvPr>
        </p:nvSpPr>
        <p:spPr>
          <a:xfrm>
            <a:off x="4" y="811217"/>
            <a:ext cx="4571999" cy="2117721"/>
          </a:xfrm>
        </p:spPr>
        <p:txBody>
          <a:bodyPr lIns="216000" tIns="216000" rIns="216000" anchor="b" anchorCtr="0"/>
          <a:lstStyle>
            <a:lvl1pPr>
              <a:defRPr sz="2400" i="0"/>
            </a:lvl1pPr>
          </a:lstStyle>
          <a:p>
            <a:r>
              <a:rPr lang="en-US" dirty="0" smtClean="0"/>
              <a:t>Click to edit title Arial Bold size 24</a:t>
            </a:r>
            <a:endParaRPr lang="en-GB" dirty="0"/>
          </a:p>
        </p:txBody>
      </p:sp>
      <p:cxnSp>
        <p:nvCxnSpPr>
          <p:cNvPr id="31" name="Straight Connector 30"/>
          <p:cNvCxnSpPr/>
          <p:nvPr/>
        </p:nvCxnSpPr>
        <p:spPr bwMode="auto">
          <a:xfrm flipV="1">
            <a:off x="0" y="4857760"/>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34" name="Straight Connector 33"/>
          <p:cNvCxnSpPr/>
          <p:nvPr/>
        </p:nvCxnSpPr>
        <p:spPr bwMode="auto">
          <a:xfrm flipV="1">
            <a:off x="0" y="810227"/>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22" name="Text Placeholder 21"/>
          <p:cNvSpPr>
            <a:spLocks noGrp="1"/>
          </p:cNvSpPr>
          <p:nvPr>
            <p:ph type="body" sz="quarter" idx="10" hasCustomPrompt="1"/>
          </p:nvPr>
        </p:nvSpPr>
        <p:spPr bwMode="white">
          <a:xfrm>
            <a:off x="1" y="2932046"/>
            <a:ext cx="4572000" cy="1925707"/>
          </a:xfrm>
        </p:spPr>
        <p:txBody>
          <a:bodyPr lIns="216000" tIns="72000" rIns="216000" bIns="216000"/>
          <a:lstStyle>
            <a:lvl1pPr>
              <a:buNone/>
              <a:defRPr sz="20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Subtitle Arial size 20</a:t>
            </a:r>
          </a:p>
        </p:txBody>
      </p:sp>
      <p:sp>
        <p:nvSpPr>
          <p:cNvPr id="9" name="Rectangle 111"/>
          <p:cNvSpPr>
            <a:spLocks noChangeArrowheads="1"/>
          </p:cNvSpPr>
          <p:nvPr userDrawn="1"/>
        </p:nvSpPr>
        <p:spPr bwMode="auto">
          <a:xfrm flipH="1">
            <a:off x="4572003" y="0"/>
            <a:ext cx="4570535" cy="6858000"/>
          </a:xfrm>
          <a:prstGeom prst="rect">
            <a:avLst/>
          </a:prstGeom>
          <a:solidFill>
            <a:schemeClr val="bg1"/>
          </a:solidFill>
          <a:ln w="9525">
            <a:noFill/>
            <a:miter lim="800000"/>
            <a:headEnd/>
            <a:tailEnd/>
          </a:ln>
          <a:effectLst/>
        </p:spPr>
        <p:txBody>
          <a:bodyPr wrap="none" lIns="90000" tIns="46800" rIns="90000" bIns="46800" anchor="ctr"/>
          <a:lstStyle/>
          <a:p>
            <a:pPr defTabSz="914400">
              <a:defRPr/>
            </a:pPr>
            <a:endParaRPr lang="en-GB" sz="2400" dirty="0">
              <a:solidFill>
                <a:srgbClr val="292926"/>
              </a:solidFill>
              <a:latin typeface="Arial" charset="0"/>
              <a:ea typeface="+mn-ea"/>
            </a:endParaRPr>
          </a:p>
        </p:txBody>
      </p:sp>
      <p:cxnSp>
        <p:nvCxnSpPr>
          <p:cNvPr id="10" name="Straight Connector 9"/>
          <p:cNvCxnSpPr/>
          <p:nvPr userDrawn="1"/>
        </p:nvCxnSpPr>
        <p:spPr bwMode="ltGray">
          <a:xfrm flipV="1">
            <a:off x="0" y="4857760"/>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13" name="Straight Connector 12"/>
          <p:cNvCxnSpPr/>
          <p:nvPr userDrawn="1"/>
        </p:nvCxnSpPr>
        <p:spPr bwMode="ltGray">
          <a:xfrm flipV="1">
            <a:off x="0" y="810227"/>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pic>
        <p:nvPicPr>
          <p:cNvPr id="17" name="Picture 16" descr="Ipsos MORI Logo - WHITE.png"/>
          <p:cNvPicPr>
            <a:picLocks noChangeAspect="1"/>
          </p:cNvPicPr>
          <p:nvPr userDrawn="1"/>
        </p:nvPicPr>
        <p:blipFill>
          <a:blip r:embed="rId2" cstate="screen"/>
          <a:stretch>
            <a:fillRect/>
          </a:stretch>
        </p:blipFill>
        <p:spPr bwMode="white">
          <a:xfrm>
            <a:off x="226499" y="6453333"/>
            <a:ext cx="829996" cy="164592"/>
          </a:xfrm>
          <a:prstGeom prst="rect">
            <a:avLst/>
          </a:prstGeom>
        </p:spPr>
      </p:pic>
      <p:grpSp>
        <p:nvGrpSpPr>
          <p:cNvPr id="2" name="Group 27"/>
          <p:cNvGrpSpPr>
            <a:grpSpLocks noChangeAspect="1"/>
          </p:cNvGrpSpPr>
          <p:nvPr userDrawn="1"/>
        </p:nvGrpSpPr>
        <p:grpSpPr bwMode="gray">
          <a:xfrm>
            <a:off x="4123018" y="6455005"/>
            <a:ext cx="225695" cy="224407"/>
            <a:chOff x="1020" y="346"/>
            <a:chExt cx="4114" cy="3756"/>
          </a:xfrm>
        </p:grpSpPr>
        <p:sp>
          <p:nvSpPr>
            <p:cNvPr id="29" name="Freeform 28"/>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0" name="Freeform 29"/>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2" name="Freeform 31"/>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3" name="Freeform 32"/>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5" name="Freeform 34"/>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2" name="Freeform 51"/>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3" name="Freeform 52"/>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4" name="Freeform 53"/>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5" name="Freeform 54"/>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6" name="Freeform 55"/>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7" name="Freeform 56"/>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8" name="Freeform 57"/>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9" name="Freeform 58"/>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0" name="Freeform 59"/>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1" name="Freeform 60"/>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grpSp>
    </p:spTree>
    <p:extLst>
      <p:ext uri="{BB962C8B-B14F-4D97-AF65-F5344CB8AC3E}">
        <p14:creationId xmlns:p14="http://schemas.microsoft.com/office/powerpoint/2010/main" val="225944472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with BG Colour">
    <p:bg>
      <p:bgPr>
        <a:solidFill>
          <a:schemeClr val="tx1"/>
        </a:solidFill>
        <a:effectLst/>
      </p:bgPr>
    </p:bg>
    <p:spTree>
      <p:nvGrpSpPr>
        <p:cNvPr id="1" name=""/>
        <p:cNvGrpSpPr/>
        <p:nvPr/>
      </p:nvGrpSpPr>
      <p:grpSpPr>
        <a:xfrm>
          <a:off x="0" y="0"/>
          <a:ext cx="0" cy="0"/>
          <a:chOff x="0" y="0"/>
          <a:chExt cx="0" cy="0"/>
        </a:xfrm>
      </p:grpSpPr>
      <p:sp>
        <p:nvSpPr>
          <p:cNvPr id="42" name="Rectangle 41"/>
          <p:cNvSpPr/>
          <p:nvPr userDrawn="1"/>
        </p:nvSpPr>
        <p:spPr bwMode="auto">
          <a:xfrm>
            <a:off x="4" y="0"/>
            <a:ext cx="9142535"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GB" dirty="0" smtClean="0">
              <a:solidFill>
                <a:srgbClr val="FFFFFF"/>
              </a:solidFill>
              <a:latin typeface="Arial" charset="0"/>
              <a:ea typeface="+mn-ea"/>
            </a:endParaRPr>
          </a:p>
        </p:txBody>
      </p:sp>
      <p:sp>
        <p:nvSpPr>
          <p:cNvPr id="30" name="Text Placeholder 29"/>
          <p:cNvSpPr>
            <a:spLocks noGrp="1"/>
          </p:cNvSpPr>
          <p:nvPr>
            <p:ph type="body" sz="quarter" idx="10" hasCustomPrompt="1"/>
          </p:nvPr>
        </p:nvSpPr>
        <p:spPr bwMode="white">
          <a:xfrm>
            <a:off x="19630" y="902255"/>
            <a:ext cx="8932984" cy="347662"/>
          </a:xfrm>
        </p:spPr>
        <p:txBody>
          <a:bodyPr lIns="216000" rIns="720000"/>
          <a:lstStyle>
            <a:lvl1pPr>
              <a:buNone/>
              <a:defRPr sz="2000" b="1">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slide subtitle Arial Bold size 20</a:t>
            </a:r>
          </a:p>
        </p:txBody>
      </p:sp>
      <p:pic>
        <p:nvPicPr>
          <p:cNvPr id="23" name="Picture 22" descr="Ipsos MORI Logo - WHITE.png"/>
          <p:cNvPicPr>
            <a:picLocks noChangeAspect="1"/>
          </p:cNvPicPr>
          <p:nvPr userDrawn="1"/>
        </p:nvPicPr>
        <p:blipFill>
          <a:blip r:embed="rId2" cstate="screen"/>
          <a:stretch>
            <a:fillRect/>
          </a:stretch>
        </p:blipFill>
        <p:spPr bwMode="white">
          <a:xfrm>
            <a:off x="226499" y="6453333"/>
            <a:ext cx="829996" cy="164592"/>
          </a:xfrm>
          <a:prstGeom prst="rect">
            <a:avLst/>
          </a:prstGeom>
        </p:spPr>
      </p:pic>
      <p:sp>
        <p:nvSpPr>
          <p:cNvPr id="31" name="Rectangle 30"/>
          <p:cNvSpPr/>
          <p:nvPr userDrawn="1"/>
        </p:nvSpPr>
        <p:spPr bwMode="auto">
          <a:xfrm>
            <a:off x="8286961" y="0"/>
            <a:ext cx="856422" cy="815788"/>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US" dirty="0" smtClean="0">
              <a:solidFill>
                <a:srgbClr val="FFFFFF"/>
              </a:solidFill>
              <a:latin typeface="Arial" charset="0"/>
              <a:ea typeface="+mn-ea"/>
            </a:endParaRPr>
          </a:p>
        </p:txBody>
      </p:sp>
      <p:sp>
        <p:nvSpPr>
          <p:cNvPr id="34" name="TextBox 33"/>
          <p:cNvSpPr txBox="1"/>
          <p:nvPr userDrawn="1"/>
        </p:nvSpPr>
        <p:spPr>
          <a:xfrm>
            <a:off x="8229601" y="601842"/>
            <a:ext cx="914400" cy="217166"/>
          </a:xfrm>
          <a:prstGeom prst="rect">
            <a:avLst/>
          </a:prstGeom>
          <a:solidFill>
            <a:schemeClr val="tx2"/>
          </a:solidFill>
        </p:spPr>
        <p:txBody>
          <a:bodyPr wrap="square" tIns="0" bIns="0" rtlCol="0" anchor="ctr" anchorCtr="0">
            <a:noAutofit/>
          </a:bodyPr>
          <a:lstStyle/>
          <a:p>
            <a:pPr algn="ctr" defTabSz="914400" eaLnBrk="0" hangingPunct="0">
              <a:spcBef>
                <a:spcPct val="20000"/>
              </a:spcBef>
            </a:pPr>
            <a:fld id="{F0AC4B27-E38B-4B91-A9A8-4E50C63E50F6}" type="slidenum">
              <a:rPr lang="en-GB" sz="1000" b="1" smtClean="0">
                <a:solidFill>
                  <a:srgbClr val="FFFFFF"/>
                </a:solidFill>
                <a:latin typeface="Arial" charset="0"/>
                <a:ea typeface="+mn-ea"/>
              </a:rPr>
              <a:pPr algn="ctr" defTabSz="914400" eaLnBrk="0" hangingPunct="0">
                <a:spcBef>
                  <a:spcPct val="20000"/>
                </a:spcBef>
              </a:pPr>
              <a:t>‹#›</a:t>
            </a:fld>
            <a:endParaRPr lang="en-GB" sz="1000" b="1" dirty="0">
              <a:solidFill>
                <a:srgbClr val="FFFFFF"/>
              </a:solidFill>
              <a:latin typeface="Arial" charset="0"/>
              <a:ea typeface="+mn-ea"/>
            </a:endParaRPr>
          </a:p>
        </p:txBody>
      </p:sp>
      <p:sp>
        <p:nvSpPr>
          <p:cNvPr id="35" name="Rectangle 34"/>
          <p:cNvSpPr/>
          <p:nvPr userDrawn="1"/>
        </p:nvSpPr>
        <p:spPr bwMode="auto">
          <a:xfrm>
            <a:off x="8229600" y="7"/>
            <a:ext cx="914400" cy="603503"/>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US" dirty="0" smtClean="0">
              <a:solidFill>
                <a:srgbClr val="FFFFFF"/>
              </a:solidFill>
              <a:latin typeface="Arial" charset="0"/>
              <a:ea typeface="+mn-ea"/>
            </a:endParaRPr>
          </a:p>
        </p:txBody>
      </p:sp>
      <p:sp>
        <p:nvSpPr>
          <p:cNvPr id="36" name="TextBox 35"/>
          <p:cNvSpPr txBox="1"/>
          <p:nvPr userDrawn="1"/>
        </p:nvSpPr>
        <p:spPr>
          <a:xfrm>
            <a:off x="8227421" y="27624"/>
            <a:ext cx="910466" cy="553998"/>
          </a:xfrm>
          <a:prstGeom prst="rect">
            <a:avLst/>
          </a:prstGeom>
          <a:noFill/>
        </p:spPr>
        <p:txBody>
          <a:bodyPr wrap="square" lIns="0" tIns="0" rIns="0" bIns="0" rtlCol="0">
            <a:spAutoFit/>
          </a:bodyPr>
          <a:lstStyle/>
          <a:p>
            <a:pPr algn="ctr" defTabSz="914400" eaLnBrk="0" hangingPunct="0">
              <a:spcBef>
                <a:spcPct val="20000"/>
              </a:spcBef>
            </a:pPr>
            <a:r>
              <a:rPr lang="en-US" sz="1200" b="1" dirty="0" smtClean="0">
                <a:solidFill>
                  <a:srgbClr val="292926"/>
                </a:solidFill>
                <a:latin typeface="Arial" charset="0"/>
                <a:ea typeface="+mn-ea"/>
              </a:rPr>
              <a:t>Paste co-brand logo here</a:t>
            </a:r>
          </a:p>
        </p:txBody>
      </p:sp>
      <p:sp>
        <p:nvSpPr>
          <p:cNvPr id="38" name="Content Placeholder 12"/>
          <p:cNvSpPr>
            <a:spLocks noGrp="1"/>
          </p:cNvSpPr>
          <p:nvPr>
            <p:ph sz="quarter" idx="15" hasCustomPrompt="1"/>
          </p:nvPr>
        </p:nvSpPr>
        <p:spPr bwMode="white">
          <a:xfrm>
            <a:off x="227136" y="1514475"/>
            <a:ext cx="2771042" cy="4700588"/>
          </a:xfrm>
        </p:spPr>
        <p:txBody>
          <a:bodyPr/>
          <a:lstStyle>
            <a:lvl1pPr>
              <a:defRPr>
                <a:solidFill>
                  <a:schemeClr val="bg1"/>
                </a:solidFill>
              </a:defRPr>
            </a:lvl1pPr>
            <a:lvl2pPr>
              <a:defRPr baseline="0">
                <a:solidFill>
                  <a:schemeClr val="bg1"/>
                </a:solidFill>
              </a:defRPr>
            </a:lvl2pPr>
            <a:lvl3pPr>
              <a:defRPr baseline="0">
                <a:solidFill>
                  <a:schemeClr val="bg1"/>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39" name="Content Placeholder 14"/>
          <p:cNvSpPr>
            <a:spLocks noGrp="1"/>
          </p:cNvSpPr>
          <p:nvPr>
            <p:ph sz="quarter" idx="12" hasCustomPrompt="1"/>
          </p:nvPr>
        </p:nvSpPr>
        <p:spPr bwMode="white">
          <a:xfrm>
            <a:off x="3219450" y="1514475"/>
            <a:ext cx="2744666" cy="4700588"/>
          </a:xfr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sp>
        <p:nvSpPr>
          <p:cNvPr id="40" name="Content Placeholder 14"/>
          <p:cNvSpPr>
            <a:spLocks noGrp="1"/>
          </p:cNvSpPr>
          <p:nvPr>
            <p:ph sz="quarter" idx="16" hasCustomPrompt="1"/>
          </p:nvPr>
        </p:nvSpPr>
        <p:spPr bwMode="white">
          <a:xfrm>
            <a:off x="6172200" y="1514475"/>
            <a:ext cx="2744666" cy="4700588"/>
          </a:xfr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sp>
        <p:nvSpPr>
          <p:cNvPr id="57" name="Text Placeholder 29"/>
          <p:cNvSpPr>
            <a:spLocks noGrp="1"/>
          </p:cNvSpPr>
          <p:nvPr>
            <p:ph type="body" sz="quarter" idx="17" hasCustomPrompt="1"/>
          </p:nvPr>
        </p:nvSpPr>
        <p:spPr bwMode="white">
          <a:xfrm>
            <a:off x="34405" y="221834"/>
            <a:ext cx="8060448" cy="616226"/>
          </a:xfrm>
        </p:spPr>
        <p:txBody>
          <a:bodyPr lIns="216000" rIns="720000"/>
          <a:lstStyle>
            <a:lvl1pPr marL="0" indent="0">
              <a:buNone/>
              <a:defRPr sz="2400" b="1" baseline="0">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slice title Arial Bold size 24</a:t>
            </a:r>
          </a:p>
        </p:txBody>
      </p:sp>
      <p:grpSp>
        <p:nvGrpSpPr>
          <p:cNvPr id="2" name="Group 27"/>
          <p:cNvGrpSpPr>
            <a:grpSpLocks noChangeAspect="1"/>
          </p:cNvGrpSpPr>
          <p:nvPr userDrawn="1"/>
        </p:nvGrpSpPr>
        <p:grpSpPr bwMode="gray">
          <a:xfrm>
            <a:off x="8693077" y="6455005"/>
            <a:ext cx="225695" cy="224407"/>
            <a:chOff x="1020" y="346"/>
            <a:chExt cx="4114" cy="3756"/>
          </a:xfrm>
        </p:grpSpPr>
        <p:sp>
          <p:nvSpPr>
            <p:cNvPr id="29" name="Freeform 28"/>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2" name="Freeform 31"/>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3" name="Freeform 32"/>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7" name="Freeform 36"/>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41" name="Freeform 40"/>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8" name="Freeform 5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9" name="Freeform 5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0" name="Freeform 5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1" name="Freeform 6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2" name="Freeform 6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3" name="Freeform 6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4" name="Freeform 6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5" name="Freeform 6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6" name="Freeform 6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7" name="Freeform 6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grpSp>
    </p:spTree>
    <p:extLst>
      <p:ext uri="{BB962C8B-B14F-4D97-AF65-F5344CB8AC3E}">
        <p14:creationId xmlns:p14="http://schemas.microsoft.com/office/powerpoint/2010/main" val="113679568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Divider ">
    <p:bg>
      <p:bgPr>
        <a:solidFill>
          <a:schemeClr val="tx1"/>
        </a:solidFill>
        <a:effectLst/>
      </p:bgPr>
    </p:bg>
    <p:spTree>
      <p:nvGrpSpPr>
        <p:cNvPr id="1" name=""/>
        <p:cNvGrpSpPr/>
        <p:nvPr/>
      </p:nvGrpSpPr>
      <p:grpSpPr>
        <a:xfrm>
          <a:off x="0" y="0"/>
          <a:ext cx="0" cy="0"/>
          <a:chOff x="0" y="0"/>
          <a:chExt cx="0" cy="0"/>
        </a:xfrm>
      </p:grpSpPr>
      <p:sp>
        <p:nvSpPr>
          <p:cNvPr id="41" name="Rectangle 40"/>
          <p:cNvSpPr/>
          <p:nvPr userDrawn="1"/>
        </p:nvSpPr>
        <p:spPr bwMode="auto">
          <a:xfrm>
            <a:off x="4" y="0"/>
            <a:ext cx="9142535"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GB" dirty="0" smtClean="0">
              <a:solidFill>
                <a:srgbClr val="FFFFFF"/>
              </a:solidFill>
              <a:latin typeface="Arial" charset="0"/>
              <a:ea typeface="+mn-ea"/>
            </a:endParaRPr>
          </a:p>
        </p:txBody>
      </p:sp>
      <p:sp>
        <p:nvSpPr>
          <p:cNvPr id="3" name="Title 1"/>
          <p:cNvSpPr>
            <a:spLocks noGrp="1"/>
          </p:cNvSpPr>
          <p:nvPr>
            <p:ph type="title" hasCustomPrompt="1"/>
          </p:nvPr>
        </p:nvSpPr>
        <p:spPr bwMode="ltGray">
          <a:xfrm>
            <a:off x="2" y="4643453"/>
            <a:ext cx="6945941" cy="952283"/>
          </a:xfrm>
          <a:noFill/>
        </p:spPr>
        <p:txBody>
          <a:bodyPr lIns="216000" rIns="360000" bIns="0" anchor="b" anchorCtr="0"/>
          <a:lstStyle>
            <a:lvl1pPr>
              <a:defRPr sz="2800" i="0" baseline="0">
                <a:solidFill>
                  <a:schemeClr val="bg1"/>
                </a:solidFill>
              </a:defRPr>
            </a:lvl1pPr>
          </a:lstStyle>
          <a:p>
            <a:r>
              <a:rPr lang="en-US" dirty="0" smtClean="0"/>
              <a:t>Click to edit main title Arial Bold size 28</a:t>
            </a:r>
            <a:endParaRPr lang="en-GB" dirty="0"/>
          </a:p>
        </p:txBody>
      </p:sp>
      <p:cxnSp>
        <p:nvCxnSpPr>
          <p:cNvPr id="26" name="Straight Connector 25"/>
          <p:cNvCxnSpPr/>
          <p:nvPr/>
        </p:nvCxnSpPr>
        <p:spPr bwMode="auto">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30" name="Text Placeholder 29"/>
          <p:cNvSpPr>
            <a:spLocks noGrp="1"/>
          </p:cNvSpPr>
          <p:nvPr>
            <p:ph type="body" sz="quarter" idx="10" hasCustomPrompt="1"/>
          </p:nvPr>
        </p:nvSpPr>
        <p:spPr bwMode="ltGray">
          <a:xfrm>
            <a:off x="1" y="5655366"/>
            <a:ext cx="5950927" cy="616226"/>
          </a:xfrm>
        </p:spPr>
        <p:txBody>
          <a:bodyPr lIns="216000" rIns="720000"/>
          <a:lstStyle>
            <a:lvl1pPr>
              <a:buNone/>
              <a:defRPr sz="2000" b="1">
                <a:solidFill>
                  <a:schemeClr val="tx2"/>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Subtitle Arial Bold size 20</a:t>
            </a:r>
          </a:p>
        </p:txBody>
      </p:sp>
      <p:sp>
        <p:nvSpPr>
          <p:cNvPr id="10" name="Picture Placeholder 9"/>
          <p:cNvSpPr>
            <a:spLocks noGrp="1"/>
          </p:cNvSpPr>
          <p:nvPr>
            <p:ph type="pic" sz="quarter" idx="12" hasCustomPrompt="1"/>
          </p:nvPr>
        </p:nvSpPr>
        <p:spPr>
          <a:xfrm>
            <a:off x="0" y="0"/>
            <a:ext cx="9136674" cy="4622800"/>
          </a:xfrm>
        </p:spPr>
        <p:txBody>
          <a:bodyPr lIns="1224000" tIns="0" anchor="ctr" anchorCtr="0"/>
          <a:lstStyle>
            <a:lvl1pPr>
              <a:buNone/>
              <a:defRPr>
                <a:sym typeface="Wingdings" pitchFamily="2" charset="2"/>
              </a:defRPr>
            </a:lvl1pPr>
          </a:lstStyle>
          <a:p>
            <a:r>
              <a:rPr lang="en-GB" dirty="0" smtClean="0"/>
              <a:t>Click here to insert cover image </a:t>
            </a:r>
            <a:endParaRPr lang="en-US" dirty="0"/>
          </a:p>
        </p:txBody>
      </p:sp>
      <p:cxnSp>
        <p:nvCxnSpPr>
          <p:cNvPr id="13" name="Straight Connector 12"/>
          <p:cNvCxnSpPr/>
          <p:nvPr userDrawn="1"/>
        </p:nvCxnSpPr>
        <p:spPr bwMode="ltGray">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grpSp>
        <p:nvGrpSpPr>
          <p:cNvPr id="2" name="Group 30"/>
          <p:cNvGrpSpPr>
            <a:grpSpLocks noChangeAspect="1"/>
          </p:cNvGrpSpPr>
          <p:nvPr userDrawn="1"/>
        </p:nvGrpSpPr>
        <p:grpSpPr bwMode="gray">
          <a:xfrm>
            <a:off x="8693077" y="6455005"/>
            <a:ext cx="225695" cy="224407"/>
            <a:chOff x="1020" y="346"/>
            <a:chExt cx="4114" cy="3756"/>
          </a:xfrm>
        </p:grpSpPr>
        <p:sp>
          <p:nvSpPr>
            <p:cNvPr id="33" name="Freeform 3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4" name="Freeform 3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5" name="Freeform 3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6" name="Freeform 3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7" name="Freeform 3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8" name="Freeform 3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39" name="Freeform 3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40" name="Freeform 3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7" name="Freeform 56"/>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8" name="Freeform 57"/>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59" name="Freeform 58"/>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0" name="Freeform 59"/>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1" name="Freeform 60"/>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2" name="Freeform 61"/>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3" name="Freeform 62"/>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grpSp>
      <p:pic>
        <p:nvPicPr>
          <p:cNvPr id="42" name="Picture 41" descr="Ipsos SRI Logo - WHITE.png"/>
          <p:cNvPicPr>
            <a:picLocks noChangeAspect="1"/>
          </p:cNvPicPr>
          <p:nvPr userDrawn="1"/>
        </p:nvPicPr>
        <p:blipFill>
          <a:blip r:embed="rId2" cstate="print"/>
          <a:stretch>
            <a:fillRect/>
          </a:stretch>
        </p:blipFill>
        <p:spPr bwMode="white">
          <a:xfrm>
            <a:off x="228739" y="6453333"/>
            <a:ext cx="1077035" cy="226800"/>
          </a:xfrm>
          <a:prstGeom prst="rect">
            <a:avLst/>
          </a:prstGeom>
        </p:spPr>
      </p:pic>
    </p:spTree>
    <p:extLst>
      <p:ext uri="{BB962C8B-B14F-4D97-AF65-F5344CB8AC3E}">
        <p14:creationId xmlns:p14="http://schemas.microsoft.com/office/powerpoint/2010/main" val="25810334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Divider ">
    <p:bg>
      <p:bgPr>
        <a:solidFill>
          <a:schemeClr val="tx1"/>
        </a:solidFill>
        <a:effectLst/>
      </p:bgPr>
    </p:bg>
    <p:spTree>
      <p:nvGrpSpPr>
        <p:cNvPr id="1" name=""/>
        <p:cNvGrpSpPr/>
        <p:nvPr/>
      </p:nvGrpSpPr>
      <p:grpSpPr>
        <a:xfrm>
          <a:off x="0" y="0"/>
          <a:ext cx="0" cy="0"/>
          <a:chOff x="0" y="0"/>
          <a:chExt cx="0" cy="0"/>
        </a:xfrm>
      </p:grpSpPr>
      <p:sp>
        <p:nvSpPr>
          <p:cNvPr id="41" name="Rectangle 40"/>
          <p:cNvSpPr/>
          <p:nvPr userDrawn="1"/>
        </p:nvSpPr>
        <p:spPr bwMode="auto">
          <a:xfrm>
            <a:off x="4" y="0"/>
            <a:ext cx="9142535"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GB" dirty="0" smtClean="0">
              <a:solidFill>
                <a:srgbClr val="FFFFFF"/>
              </a:solidFill>
              <a:latin typeface="Arial" charset="0"/>
              <a:ea typeface="+mn-ea"/>
            </a:endParaRPr>
          </a:p>
        </p:txBody>
      </p:sp>
      <p:sp>
        <p:nvSpPr>
          <p:cNvPr id="3" name="Title 1"/>
          <p:cNvSpPr>
            <a:spLocks noGrp="1"/>
          </p:cNvSpPr>
          <p:nvPr>
            <p:ph type="title" hasCustomPrompt="1"/>
          </p:nvPr>
        </p:nvSpPr>
        <p:spPr bwMode="ltGray">
          <a:xfrm>
            <a:off x="2" y="4643453"/>
            <a:ext cx="6945941" cy="952283"/>
          </a:xfrm>
          <a:noFill/>
        </p:spPr>
        <p:txBody>
          <a:bodyPr lIns="216000" rIns="360000" bIns="0" anchor="b" anchorCtr="0"/>
          <a:lstStyle>
            <a:lvl1pPr>
              <a:defRPr sz="2800" i="0" baseline="0">
                <a:solidFill>
                  <a:schemeClr val="bg1"/>
                </a:solidFill>
              </a:defRPr>
            </a:lvl1pPr>
          </a:lstStyle>
          <a:p>
            <a:r>
              <a:rPr lang="en-US" dirty="0" smtClean="0"/>
              <a:t>Click to edit main title Arial Bold size 28</a:t>
            </a:r>
            <a:endParaRPr lang="en-GB" dirty="0"/>
          </a:p>
        </p:txBody>
      </p:sp>
      <p:cxnSp>
        <p:nvCxnSpPr>
          <p:cNvPr id="26" name="Straight Connector 25"/>
          <p:cNvCxnSpPr/>
          <p:nvPr/>
        </p:nvCxnSpPr>
        <p:spPr bwMode="auto">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30" name="Text Placeholder 29"/>
          <p:cNvSpPr>
            <a:spLocks noGrp="1"/>
          </p:cNvSpPr>
          <p:nvPr>
            <p:ph type="body" sz="quarter" idx="10" hasCustomPrompt="1"/>
          </p:nvPr>
        </p:nvSpPr>
        <p:spPr bwMode="ltGray">
          <a:xfrm>
            <a:off x="1" y="5655366"/>
            <a:ext cx="5950927" cy="616226"/>
          </a:xfrm>
        </p:spPr>
        <p:txBody>
          <a:bodyPr lIns="216000" rIns="720000"/>
          <a:lstStyle>
            <a:lvl1pPr>
              <a:buNone/>
              <a:defRPr sz="2000" b="1">
                <a:solidFill>
                  <a:schemeClr val="tx2"/>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Subtitle Arial Bold size 20</a:t>
            </a:r>
          </a:p>
        </p:txBody>
      </p:sp>
      <p:sp>
        <p:nvSpPr>
          <p:cNvPr id="11" name="Text Placeholder 10"/>
          <p:cNvSpPr>
            <a:spLocks noGrp="1"/>
          </p:cNvSpPr>
          <p:nvPr>
            <p:ph type="body" sz="quarter" idx="11" hasCustomPrompt="1"/>
          </p:nvPr>
        </p:nvSpPr>
        <p:spPr bwMode="white">
          <a:xfrm>
            <a:off x="7605368" y="5794520"/>
            <a:ext cx="1311498" cy="237987"/>
          </a:xfrm>
        </p:spPr>
        <p:txBody>
          <a:bodyPr anchor="b" anchorCtr="0"/>
          <a:lstStyle>
            <a:lvl1pPr algn="r">
              <a:buNone/>
              <a:defRPr sz="1000" b="1">
                <a:solidFill>
                  <a:schemeClr val="tx2"/>
                </a:solidFill>
              </a:defRPr>
            </a:lvl1pPr>
          </a:lstStyle>
          <a:p>
            <a:pPr lvl="0"/>
            <a:r>
              <a:rPr lang="en-US" dirty="0" smtClean="0"/>
              <a:t>10/07/2012</a:t>
            </a:r>
            <a:endParaRPr lang="en-US" dirty="0"/>
          </a:p>
        </p:txBody>
      </p:sp>
      <p:sp>
        <p:nvSpPr>
          <p:cNvPr id="10" name="Picture Placeholder 9"/>
          <p:cNvSpPr>
            <a:spLocks noGrp="1"/>
          </p:cNvSpPr>
          <p:nvPr>
            <p:ph type="pic" sz="quarter" idx="12" hasCustomPrompt="1"/>
          </p:nvPr>
        </p:nvSpPr>
        <p:spPr>
          <a:xfrm>
            <a:off x="0" y="0"/>
            <a:ext cx="9136674" cy="4622800"/>
          </a:xfrm>
        </p:spPr>
        <p:txBody>
          <a:bodyPr lIns="1224000" tIns="0" anchor="ctr" anchorCtr="0"/>
          <a:lstStyle>
            <a:lvl1pPr>
              <a:buNone/>
              <a:defRPr>
                <a:sym typeface="Wingdings" pitchFamily="2" charset="2"/>
              </a:defRPr>
            </a:lvl1pPr>
          </a:lstStyle>
          <a:p>
            <a:r>
              <a:rPr lang="en-GB" dirty="0" smtClean="0"/>
              <a:t>Click here to insert cover image </a:t>
            </a:r>
            <a:endParaRPr lang="en-US" dirty="0"/>
          </a:p>
        </p:txBody>
      </p:sp>
      <p:cxnSp>
        <p:nvCxnSpPr>
          <p:cNvPr id="13" name="Straight Connector 12"/>
          <p:cNvCxnSpPr/>
          <p:nvPr userDrawn="1"/>
        </p:nvCxnSpPr>
        <p:spPr bwMode="ltGray">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grpSp>
        <p:nvGrpSpPr>
          <p:cNvPr id="2" name="Group 30"/>
          <p:cNvGrpSpPr>
            <a:grpSpLocks noChangeAspect="1"/>
          </p:cNvGrpSpPr>
          <p:nvPr userDrawn="1"/>
        </p:nvGrpSpPr>
        <p:grpSpPr bwMode="gray">
          <a:xfrm>
            <a:off x="8693077" y="6455005"/>
            <a:ext cx="225695" cy="224407"/>
            <a:chOff x="1020" y="346"/>
            <a:chExt cx="4114" cy="3756"/>
          </a:xfrm>
        </p:grpSpPr>
        <p:sp>
          <p:nvSpPr>
            <p:cNvPr id="33" name="Freeform 3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4" name="Freeform 3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5" name="Freeform 3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6" name="Freeform 3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7" name="Freeform 3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8" name="Freeform 3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9" name="Freeform 3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40" name="Freeform 3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7" name="Freeform 56"/>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8" name="Freeform 57"/>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9" name="Freeform 58"/>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0" name="Freeform 59"/>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1" name="Freeform 60"/>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2" name="Freeform 61"/>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3" name="Freeform 62"/>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grpSp>
      <p:pic>
        <p:nvPicPr>
          <p:cNvPr id="42" name="Picture 41" descr="Ipsos SRI Logo - WHITE.png"/>
          <p:cNvPicPr>
            <a:picLocks noChangeAspect="1"/>
          </p:cNvPicPr>
          <p:nvPr userDrawn="1"/>
        </p:nvPicPr>
        <p:blipFill>
          <a:blip r:embed="rId2" cstate="print"/>
          <a:stretch>
            <a:fillRect/>
          </a:stretch>
        </p:blipFill>
        <p:spPr bwMode="white">
          <a:xfrm>
            <a:off x="228739" y="6453333"/>
            <a:ext cx="1077035" cy="226800"/>
          </a:xfrm>
          <a:prstGeom prst="rect">
            <a:avLst/>
          </a:prstGeom>
        </p:spPr>
      </p:pic>
    </p:spTree>
    <p:extLst>
      <p:ext uri="{BB962C8B-B14F-4D97-AF65-F5344CB8AC3E}">
        <p14:creationId xmlns:p14="http://schemas.microsoft.com/office/powerpoint/2010/main" val="153488423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sp>
        <p:nvSpPr>
          <p:cNvPr id="13" name="Content Placeholder 12"/>
          <p:cNvSpPr>
            <a:spLocks noGrp="1"/>
          </p:cNvSpPr>
          <p:nvPr>
            <p:ph sz="quarter" idx="10" hasCustomPrompt="1"/>
          </p:nvPr>
        </p:nvSpPr>
        <p:spPr>
          <a:xfrm>
            <a:off x="227138" y="1135070"/>
            <a:ext cx="5723792" cy="5076825"/>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1" hasCustomPrompt="1"/>
          </p:nvPr>
        </p:nvSpPr>
        <p:spPr>
          <a:xfrm>
            <a:off x="6172200" y="1135070"/>
            <a:ext cx="2744666" cy="5076825"/>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6" name="Straight Connector 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640906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8" name="TextBox 9"/>
          <p:cNvSpPr txBox="1">
            <a:spLocks noChangeArrowheads="1"/>
          </p:cNvSpPr>
          <p:nvPr userDrawn="1"/>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9" name="TextBox 10"/>
          <p:cNvSpPr txBox="1">
            <a:spLocks noChangeArrowheads="1"/>
          </p:cNvSpPr>
          <p:nvPr userDrawn="1"/>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10" name="Picture 6"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1" name="Date Placeholder 6"/>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D529C48-5100-4BFC-A819-7B27FCA25731}" type="datetime1">
              <a:rPr lang="en-US" smtClean="0"/>
              <a:t>4/29/2014</a:t>
            </a:fld>
            <a:endParaRPr lang="en-US" dirty="0"/>
          </a:p>
        </p:txBody>
      </p:sp>
      <p:sp>
        <p:nvSpPr>
          <p:cNvPr id="12" name="Footer Placeholder 7"/>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3" name="Slide Number Placeholder 8"/>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F66A9AA-4BF1-4BAF-839F-A336DE045E1A}" type="slidenum">
              <a:rPr lang="en-US"/>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Layout with Base/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US" dirty="0"/>
          </a:p>
        </p:txBody>
      </p:sp>
      <p:sp>
        <p:nvSpPr>
          <p:cNvPr id="9"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indent="0" algn="l">
              <a:buNone/>
              <a:defRPr sz="800">
                <a:solidFill>
                  <a:srgbClr val="424242"/>
                </a:solidFill>
              </a:defRPr>
            </a:lvl1pPr>
          </a:lstStyle>
          <a:p>
            <a:pPr lvl="0"/>
            <a:r>
              <a:rPr lang="en-US" dirty="0" smtClean="0"/>
              <a:t>Click to edit Base</a:t>
            </a:r>
          </a:p>
        </p:txBody>
      </p:sp>
      <p:sp>
        <p:nvSpPr>
          <p:cNvPr id="10" name="Text Placeholder 8"/>
          <p:cNvSpPr>
            <a:spLocks noGrp="1"/>
          </p:cNvSpPr>
          <p:nvPr>
            <p:ph type="body" sz="quarter" idx="13" hasCustomPrompt="1"/>
          </p:nvPr>
        </p:nvSpPr>
        <p:spPr>
          <a:xfrm>
            <a:off x="6172200" y="6039179"/>
            <a:ext cx="2744666" cy="346129"/>
          </a:xfrm>
          <a:prstGeom prst="rect">
            <a:avLst/>
          </a:prstGeom>
        </p:spPr>
        <p:txBody>
          <a:bodyPr anchor="ctr" anchorCtr="0"/>
          <a:lstStyle>
            <a:lvl1pPr marL="0" indent="0" algn="r">
              <a:buNone/>
              <a:defRPr sz="800">
                <a:solidFill>
                  <a:srgbClr val="424242"/>
                </a:solidFill>
              </a:defRPr>
            </a:lvl1pPr>
          </a:lstStyle>
          <a:p>
            <a:pPr lvl="0"/>
            <a:r>
              <a:rPr lang="en-US" dirty="0" smtClean="0"/>
              <a:t>Click to edit Source</a:t>
            </a:r>
          </a:p>
        </p:txBody>
      </p:sp>
      <p:cxnSp>
        <p:nvCxnSpPr>
          <p:cNvPr id="11" name="Straight Connector 10"/>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4" name="Straight Connector 13"/>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2" name="Content Placeholder 12"/>
          <p:cNvSpPr>
            <a:spLocks noGrp="1"/>
          </p:cNvSpPr>
          <p:nvPr>
            <p:ph sz="quarter" idx="10" hasCustomPrompt="1"/>
          </p:nvPr>
        </p:nvSpPr>
        <p:spPr>
          <a:xfrm>
            <a:off x="227138" y="1135063"/>
            <a:ext cx="5723792" cy="4741862"/>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1" hasCustomPrompt="1"/>
          </p:nvPr>
        </p:nvSpPr>
        <p:spPr>
          <a:xfrm>
            <a:off x="6172200" y="1135063"/>
            <a:ext cx="2744666" cy="4741862"/>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13" name="Straight Connector 12"/>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6" name="Straight Connector 1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33645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Question and Conten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64"/>
            <a:ext cx="9144000" cy="453183"/>
          </a:xfrm>
          <a:prstGeom prst="rect">
            <a:avLst/>
          </a:prstGeom>
          <a:solidFill>
            <a:schemeClr val="tx1"/>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GB" dirty="0"/>
          </a:p>
        </p:txBody>
      </p: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7" name="Content Placeholder 12"/>
          <p:cNvSpPr>
            <a:spLocks noGrp="1"/>
          </p:cNvSpPr>
          <p:nvPr>
            <p:ph sz="quarter" idx="10" hasCustomPrompt="1"/>
          </p:nvPr>
        </p:nvSpPr>
        <p:spPr>
          <a:xfrm>
            <a:off x="227138" y="1514481"/>
            <a:ext cx="5723792" cy="4697413"/>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8" name="Content Placeholder 14"/>
          <p:cNvSpPr>
            <a:spLocks noGrp="1"/>
          </p:cNvSpPr>
          <p:nvPr>
            <p:ph sz="quarter" idx="12" hasCustomPrompt="1"/>
          </p:nvPr>
        </p:nvSpPr>
        <p:spPr>
          <a:xfrm>
            <a:off x="6172200" y="1514481"/>
            <a:ext cx="2744666" cy="4697413"/>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9" name="Straight Connector 8"/>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20695170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Question and Content with Base/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20"/>
            <a:ext cx="9144000" cy="453183"/>
          </a:xfrm>
          <a:prstGeom prst="rect">
            <a:avLst/>
          </a:prstGeom>
          <a:solidFill>
            <a:schemeClr val="tx1"/>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baseline="0"/>
            </a:lvl1pPr>
          </a:lstStyle>
          <a:p>
            <a:r>
              <a:rPr lang="en-US" dirty="0" smtClean="0"/>
              <a:t>Click to edit slide title Arial Bold size 24</a:t>
            </a:r>
            <a:endParaRPr lang="en-GB" dirty="0"/>
          </a:p>
        </p:txBody>
      </p:sp>
      <p:sp>
        <p:nvSpPr>
          <p:cNvPr id="10"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Base</a:t>
            </a:r>
          </a:p>
        </p:txBody>
      </p:sp>
      <p:sp>
        <p:nvSpPr>
          <p:cNvPr id="11" name="Text Placeholder 8"/>
          <p:cNvSpPr>
            <a:spLocks noGrp="1"/>
          </p:cNvSpPr>
          <p:nvPr>
            <p:ph type="body" sz="quarter" idx="13" hasCustomPrompt="1"/>
          </p:nvPr>
        </p:nvSpPr>
        <p:spPr>
          <a:xfrm>
            <a:off x="6174494" y="6039179"/>
            <a:ext cx="2742372" cy="346129"/>
          </a:xfrm>
          <a:prstGeom prst="rect">
            <a:avLst/>
          </a:prstGeom>
        </p:spPr>
        <p:txBody>
          <a:bodyPr anchor="ctr" anchorCtr="0"/>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r"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Source</a:t>
            </a:r>
          </a:p>
        </p:txBody>
      </p:sp>
      <p:cxnSp>
        <p:nvCxnSpPr>
          <p:cNvPr id="8" name="Straight Connector 7"/>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4" name="Content Placeholder 12"/>
          <p:cNvSpPr>
            <a:spLocks noGrp="1"/>
          </p:cNvSpPr>
          <p:nvPr>
            <p:ph sz="quarter" idx="10" hasCustomPrompt="1"/>
          </p:nvPr>
        </p:nvSpPr>
        <p:spPr>
          <a:xfrm>
            <a:off x="227138" y="1514475"/>
            <a:ext cx="5723792" cy="4362450"/>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4" hasCustomPrompt="1"/>
          </p:nvPr>
        </p:nvSpPr>
        <p:spPr>
          <a:xfrm>
            <a:off x="6172200" y="1514475"/>
            <a:ext cx="2744666" cy="4362450"/>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16" name="Straight Connector 15"/>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7" name="Straight Connector 16"/>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69783960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sp>
        <p:nvSpPr>
          <p:cNvPr id="13" name="Content Placeholder 12"/>
          <p:cNvSpPr>
            <a:spLocks noGrp="1"/>
          </p:cNvSpPr>
          <p:nvPr>
            <p:ph sz="quarter" idx="10" hasCustomPrompt="1"/>
          </p:nvPr>
        </p:nvSpPr>
        <p:spPr>
          <a:xfrm>
            <a:off x="227138" y="1135070"/>
            <a:ext cx="8692662" cy="5076825"/>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5" name="Straight Connector 4"/>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02757723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Full Page Layout with Base/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US" dirty="0"/>
          </a:p>
        </p:txBody>
      </p:sp>
      <p:sp>
        <p:nvSpPr>
          <p:cNvPr id="9"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indent="0" algn="l">
              <a:buNone/>
              <a:defRPr sz="800">
                <a:solidFill>
                  <a:srgbClr val="424242"/>
                </a:solidFill>
              </a:defRPr>
            </a:lvl1pPr>
          </a:lstStyle>
          <a:p>
            <a:pPr lvl="0"/>
            <a:r>
              <a:rPr lang="en-US" dirty="0" smtClean="0"/>
              <a:t>Click to edit Base</a:t>
            </a:r>
          </a:p>
        </p:txBody>
      </p:sp>
      <p:sp>
        <p:nvSpPr>
          <p:cNvPr id="10" name="Text Placeholder 8"/>
          <p:cNvSpPr>
            <a:spLocks noGrp="1"/>
          </p:cNvSpPr>
          <p:nvPr>
            <p:ph type="body" sz="quarter" idx="13" hasCustomPrompt="1"/>
          </p:nvPr>
        </p:nvSpPr>
        <p:spPr>
          <a:xfrm>
            <a:off x="6172200" y="6039179"/>
            <a:ext cx="2744666" cy="346129"/>
          </a:xfrm>
          <a:prstGeom prst="rect">
            <a:avLst/>
          </a:prstGeom>
        </p:spPr>
        <p:txBody>
          <a:bodyPr anchor="ctr" anchorCtr="0"/>
          <a:lstStyle>
            <a:lvl1pPr marL="0" indent="0" algn="r">
              <a:buNone/>
              <a:defRPr sz="800">
                <a:solidFill>
                  <a:srgbClr val="424242"/>
                </a:solidFill>
              </a:defRPr>
            </a:lvl1pPr>
          </a:lstStyle>
          <a:p>
            <a:pPr lvl="0"/>
            <a:r>
              <a:rPr lang="en-US" dirty="0" smtClean="0"/>
              <a:t>Click to edit Source</a:t>
            </a:r>
          </a:p>
        </p:txBody>
      </p:sp>
      <p:cxnSp>
        <p:nvCxnSpPr>
          <p:cNvPr id="11" name="Straight Connector 10"/>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4" name="Straight Connector 13"/>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2" name="Content Placeholder 12"/>
          <p:cNvSpPr>
            <a:spLocks noGrp="1"/>
          </p:cNvSpPr>
          <p:nvPr>
            <p:ph sz="quarter" idx="10" hasCustomPrompt="1"/>
          </p:nvPr>
        </p:nvSpPr>
        <p:spPr>
          <a:xfrm>
            <a:off x="227138" y="1135063"/>
            <a:ext cx="8692662" cy="4741862"/>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8" name="Straight Connector 7"/>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3" name="Straight Connector 12"/>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0768828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Question and Full Page Conten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64"/>
            <a:ext cx="9144000" cy="453183"/>
          </a:xfrm>
          <a:prstGeom prst="rect">
            <a:avLst/>
          </a:prstGeom>
          <a:solidFill>
            <a:schemeClr val="tx1"/>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GB" dirty="0"/>
          </a:p>
        </p:txBody>
      </p: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7" name="Content Placeholder 12"/>
          <p:cNvSpPr>
            <a:spLocks noGrp="1"/>
          </p:cNvSpPr>
          <p:nvPr>
            <p:ph sz="quarter" idx="10" hasCustomPrompt="1"/>
          </p:nvPr>
        </p:nvSpPr>
        <p:spPr>
          <a:xfrm>
            <a:off x="227138" y="1514481"/>
            <a:ext cx="8692662" cy="4697413"/>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6" name="Straight Connector 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27622629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Question and Content Full Page with Base/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20"/>
            <a:ext cx="9144000" cy="453183"/>
          </a:xfrm>
          <a:prstGeom prst="rect">
            <a:avLst/>
          </a:prstGeom>
          <a:solidFill>
            <a:schemeClr val="tx1"/>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baseline="0"/>
            </a:lvl1pPr>
          </a:lstStyle>
          <a:p>
            <a:r>
              <a:rPr lang="en-US" dirty="0" smtClean="0"/>
              <a:t>Click to edit slide title Arial Bold size 24</a:t>
            </a:r>
            <a:endParaRPr lang="en-GB" dirty="0"/>
          </a:p>
        </p:txBody>
      </p:sp>
      <p:sp>
        <p:nvSpPr>
          <p:cNvPr id="10"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Base</a:t>
            </a:r>
          </a:p>
        </p:txBody>
      </p:sp>
      <p:sp>
        <p:nvSpPr>
          <p:cNvPr id="11" name="Text Placeholder 8"/>
          <p:cNvSpPr>
            <a:spLocks noGrp="1"/>
          </p:cNvSpPr>
          <p:nvPr>
            <p:ph type="body" sz="quarter" idx="13" hasCustomPrompt="1"/>
          </p:nvPr>
        </p:nvSpPr>
        <p:spPr>
          <a:xfrm>
            <a:off x="6174494" y="6039179"/>
            <a:ext cx="2742372" cy="346129"/>
          </a:xfrm>
          <a:prstGeom prst="rect">
            <a:avLst/>
          </a:prstGeom>
        </p:spPr>
        <p:txBody>
          <a:bodyPr anchor="ctr" anchorCtr="0"/>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r"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Source</a:t>
            </a:r>
          </a:p>
        </p:txBody>
      </p:sp>
      <p:cxnSp>
        <p:nvCxnSpPr>
          <p:cNvPr id="8" name="Straight Connector 7"/>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4" name="Content Placeholder 12"/>
          <p:cNvSpPr>
            <a:spLocks noGrp="1"/>
          </p:cNvSpPr>
          <p:nvPr>
            <p:ph sz="quarter" idx="10" hasCustomPrompt="1"/>
          </p:nvPr>
        </p:nvSpPr>
        <p:spPr>
          <a:xfrm>
            <a:off x="227138" y="1514475"/>
            <a:ext cx="8692662" cy="4362450"/>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9" name="Straight Connector 8"/>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5" name="Straight Connector 14"/>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51731855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4" name="Straight Connector 3"/>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59632486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Half Slide">
    <p:bg>
      <p:bgPr>
        <a:solidFill>
          <a:schemeClr val="tx1"/>
        </a:solidFill>
        <a:effectLst/>
      </p:bgPr>
    </p:bg>
    <p:spTree>
      <p:nvGrpSpPr>
        <p:cNvPr id="1" name=""/>
        <p:cNvGrpSpPr/>
        <p:nvPr/>
      </p:nvGrpSpPr>
      <p:grpSpPr>
        <a:xfrm>
          <a:off x="0" y="0"/>
          <a:ext cx="0" cy="0"/>
          <a:chOff x="0" y="0"/>
          <a:chExt cx="0" cy="0"/>
        </a:xfrm>
      </p:grpSpPr>
      <p:sp>
        <p:nvSpPr>
          <p:cNvPr id="14" name="Rectangle 13"/>
          <p:cNvSpPr/>
          <p:nvPr userDrawn="1"/>
        </p:nvSpPr>
        <p:spPr bwMode="auto">
          <a:xfrm>
            <a:off x="0" y="0"/>
            <a:ext cx="4572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GB" dirty="0" smtClean="0">
              <a:solidFill>
                <a:srgbClr val="FFFFFF"/>
              </a:solidFill>
              <a:latin typeface="Arial" charset="0"/>
              <a:ea typeface="+mn-ea"/>
            </a:endParaRPr>
          </a:p>
        </p:txBody>
      </p:sp>
      <p:sp>
        <p:nvSpPr>
          <p:cNvPr id="4" name="Rectangle 111"/>
          <p:cNvSpPr>
            <a:spLocks noChangeArrowheads="1"/>
          </p:cNvSpPr>
          <p:nvPr/>
        </p:nvSpPr>
        <p:spPr bwMode="auto">
          <a:xfrm flipH="1">
            <a:off x="4572003" y="0"/>
            <a:ext cx="4570535" cy="6858000"/>
          </a:xfrm>
          <a:prstGeom prst="rect">
            <a:avLst/>
          </a:prstGeom>
          <a:solidFill>
            <a:schemeClr val="bg1"/>
          </a:solidFill>
          <a:ln w="9525">
            <a:noFill/>
            <a:miter lim="800000"/>
            <a:headEnd/>
            <a:tailEnd/>
          </a:ln>
          <a:effectLst/>
        </p:spPr>
        <p:txBody>
          <a:bodyPr wrap="none" lIns="90000" tIns="46800" rIns="90000" bIns="46800" anchor="ctr"/>
          <a:lstStyle/>
          <a:p>
            <a:pPr defTabSz="914400">
              <a:defRPr/>
            </a:pPr>
            <a:endParaRPr lang="en-GB" sz="2400" dirty="0">
              <a:solidFill>
                <a:srgbClr val="2E9DC8"/>
              </a:solidFill>
              <a:latin typeface="Arial" charset="0"/>
              <a:ea typeface="+mn-ea"/>
            </a:endParaRPr>
          </a:p>
        </p:txBody>
      </p:sp>
      <p:sp>
        <p:nvSpPr>
          <p:cNvPr id="3" name="Title 1"/>
          <p:cNvSpPr>
            <a:spLocks noGrp="1"/>
          </p:cNvSpPr>
          <p:nvPr>
            <p:ph type="title" hasCustomPrompt="1"/>
          </p:nvPr>
        </p:nvSpPr>
        <p:spPr>
          <a:xfrm>
            <a:off x="4" y="811217"/>
            <a:ext cx="4571999" cy="2117721"/>
          </a:xfrm>
        </p:spPr>
        <p:txBody>
          <a:bodyPr lIns="216000" tIns="216000" rIns="216000" anchor="b" anchorCtr="0"/>
          <a:lstStyle>
            <a:lvl1pPr>
              <a:defRPr sz="2400" i="0"/>
            </a:lvl1pPr>
          </a:lstStyle>
          <a:p>
            <a:r>
              <a:rPr lang="en-US" dirty="0" smtClean="0"/>
              <a:t>Click to edit title Arial Bold size 24</a:t>
            </a:r>
            <a:endParaRPr lang="en-GB" dirty="0"/>
          </a:p>
        </p:txBody>
      </p:sp>
      <p:cxnSp>
        <p:nvCxnSpPr>
          <p:cNvPr id="31" name="Straight Connector 30"/>
          <p:cNvCxnSpPr/>
          <p:nvPr/>
        </p:nvCxnSpPr>
        <p:spPr bwMode="auto">
          <a:xfrm flipV="1">
            <a:off x="0" y="4857760"/>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34" name="Straight Connector 33"/>
          <p:cNvCxnSpPr/>
          <p:nvPr/>
        </p:nvCxnSpPr>
        <p:spPr bwMode="auto">
          <a:xfrm flipV="1">
            <a:off x="0" y="810227"/>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22" name="Text Placeholder 21"/>
          <p:cNvSpPr>
            <a:spLocks noGrp="1"/>
          </p:cNvSpPr>
          <p:nvPr>
            <p:ph type="body" sz="quarter" idx="10" hasCustomPrompt="1"/>
          </p:nvPr>
        </p:nvSpPr>
        <p:spPr bwMode="white">
          <a:xfrm>
            <a:off x="1" y="2932046"/>
            <a:ext cx="4572000" cy="1925707"/>
          </a:xfrm>
        </p:spPr>
        <p:txBody>
          <a:bodyPr lIns="216000" tIns="72000" rIns="216000" bIns="216000"/>
          <a:lstStyle>
            <a:lvl1pPr>
              <a:buNone/>
              <a:defRPr sz="20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Subtitle Arial size 20</a:t>
            </a:r>
          </a:p>
        </p:txBody>
      </p:sp>
      <p:sp>
        <p:nvSpPr>
          <p:cNvPr id="9" name="Rectangle 111"/>
          <p:cNvSpPr>
            <a:spLocks noChangeArrowheads="1"/>
          </p:cNvSpPr>
          <p:nvPr userDrawn="1"/>
        </p:nvSpPr>
        <p:spPr bwMode="auto">
          <a:xfrm flipH="1">
            <a:off x="4572003" y="0"/>
            <a:ext cx="4570535" cy="6858000"/>
          </a:xfrm>
          <a:prstGeom prst="rect">
            <a:avLst/>
          </a:prstGeom>
          <a:solidFill>
            <a:schemeClr val="bg1"/>
          </a:solidFill>
          <a:ln w="9525">
            <a:noFill/>
            <a:miter lim="800000"/>
            <a:headEnd/>
            <a:tailEnd/>
          </a:ln>
          <a:effectLst/>
        </p:spPr>
        <p:txBody>
          <a:bodyPr wrap="none" lIns="90000" tIns="46800" rIns="90000" bIns="46800" anchor="ctr"/>
          <a:lstStyle/>
          <a:p>
            <a:pPr defTabSz="914400">
              <a:defRPr/>
            </a:pPr>
            <a:endParaRPr lang="en-GB" sz="2400" dirty="0">
              <a:solidFill>
                <a:srgbClr val="2E9DC8"/>
              </a:solidFill>
              <a:latin typeface="Arial" charset="0"/>
              <a:ea typeface="+mn-ea"/>
            </a:endParaRPr>
          </a:p>
        </p:txBody>
      </p:sp>
      <p:cxnSp>
        <p:nvCxnSpPr>
          <p:cNvPr id="10" name="Straight Connector 9"/>
          <p:cNvCxnSpPr/>
          <p:nvPr userDrawn="1"/>
        </p:nvCxnSpPr>
        <p:spPr bwMode="ltGray">
          <a:xfrm flipV="1">
            <a:off x="0" y="4857760"/>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13" name="Straight Connector 12"/>
          <p:cNvCxnSpPr/>
          <p:nvPr userDrawn="1"/>
        </p:nvCxnSpPr>
        <p:spPr bwMode="ltGray">
          <a:xfrm flipV="1">
            <a:off x="0" y="810227"/>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grpSp>
        <p:nvGrpSpPr>
          <p:cNvPr id="2" name="Group 27"/>
          <p:cNvGrpSpPr>
            <a:grpSpLocks noChangeAspect="1"/>
          </p:cNvGrpSpPr>
          <p:nvPr userDrawn="1"/>
        </p:nvGrpSpPr>
        <p:grpSpPr bwMode="gray">
          <a:xfrm>
            <a:off x="4123018" y="6455005"/>
            <a:ext cx="225695" cy="224407"/>
            <a:chOff x="1020" y="346"/>
            <a:chExt cx="4114" cy="3756"/>
          </a:xfrm>
        </p:grpSpPr>
        <p:sp>
          <p:nvSpPr>
            <p:cNvPr id="29" name="Freeform 28"/>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0" name="Freeform 29"/>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2" name="Freeform 31"/>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3" name="Freeform 32"/>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5" name="Freeform 34"/>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2" name="Freeform 51"/>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3" name="Freeform 52"/>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4" name="Freeform 53"/>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5" name="Freeform 54"/>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6" name="Freeform 55"/>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7" name="Freeform 56"/>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8" name="Freeform 57"/>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9" name="Freeform 58"/>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0" name="Freeform 59"/>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1" name="Freeform 60"/>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grpSp>
      <p:pic>
        <p:nvPicPr>
          <p:cNvPr id="36" name="Picture 35" descr="Ipsos SRI Logo - WHITE.png"/>
          <p:cNvPicPr>
            <a:picLocks noChangeAspect="1"/>
          </p:cNvPicPr>
          <p:nvPr userDrawn="1"/>
        </p:nvPicPr>
        <p:blipFill>
          <a:blip r:embed="rId2" cstate="print"/>
          <a:stretch>
            <a:fillRect/>
          </a:stretch>
        </p:blipFill>
        <p:spPr bwMode="white">
          <a:xfrm>
            <a:off x="228739" y="6453333"/>
            <a:ext cx="1077035" cy="226800"/>
          </a:xfrm>
          <a:prstGeom prst="rect">
            <a:avLst/>
          </a:prstGeom>
        </p:spPr>
      </p:pic>
    </p:spTree>
    <p:extLst>
      <p:ext uri="{BB962C8B-B14F-4D97-AF65-F5344CB8AC3E}">
        <p14:creationId xmlns:p14="http://schemas.microsoft.com/office/powerpoint/2010/main" val="341954441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with BG Colour">
    <p:bg>
      <p:bgPr>
        <a:solidFill>
          <a:schemeClr val="tx1"/>
        </a:solidFill>
        <a:effectLst/>
      </p:bgPr>
    </p:bg>
    <p:spTree>
      <p:nvGrpSpPr>
        <p:cNvPr id="1" name=""/>
        <p:cNvGrpSpPr/>
        <p:nvPr/>
      </p:nvGrpSpPr>
      <p:grpSpPr>
        <a:xfrm>
          <a:off x="0" y="0"/>
          <a:ext cx="0" cy="0"/>
          <a:chOff x="0" y="0"/>
          <a:chExt cx="0" cy="0"/>
        </a:xfrm>
      </p:grpSpPr>
      <p:sp>
        <p:nvSpPr>
          <p:cNvPr id="42" name="Rectangle 41"/>
          <p:cNvSpPr/>
          <p:nvPr userDrawn="1"/>
        </p:nvSpPr>
        <p:spPr bwMode="auto">
          <a:xfrm>
            <a:off x="4" y="0"/>
            <a:ext cx="9142535"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GB" dirty="0" smtClean="0">
              <a:solidFill>
                <a:srgbClr val="FFFFFF"/>
              </a:solidFill>
              <a:latin typeface="Arial" charset="0"/>
              <a:ea typeface="+mn-ea"/>
            </a:endParaRPr>
          </a:p>
        </p:txBody>
      </p:sp>
      <p:sp>
        <p:nvSpPr>
          <p:cNvPr id="30" name="Text Placeholder 29"/>
          <p:cNvSpPr>
            <a:spLocks noGrp="1"/>
          </p:cNvSpPr>
          <p:nvPr>
            <p:ph type="body" sz="quarter" idx="10" hasCustomPrompt="1"/>
          </p:nvPr>
        </p:nvSpPr>
        <p:spPr bwMode="white">
          <a:xfrm>
            <a:off x="19630" y="902255"/>
            <a:ext cx="8932984" cy="347662"/>
          </a:xfrm>
        </p:spPr>
        <p:txBody>
          <a:bodyPr lIns="216000" rIns="720000"/>
          <a:lstStyle>
            <a:lvl1pPr>
              <a:buNone/>
              <a:defRPr sz="2000" b="1">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slide subtitle Arial Bold size 20</a:t>
            </a:r>
          </a:p>
        </p:txBody>
      </p:sp>
      <p:sp>
        <p:nvSpPr>
          <p:cNvPr id="38" name="Content Placeholder 12"/>
          <p:cNvSpPr>
            <a:spLocks noGrp="1"/>
          </p:cNvSpPr>
          <p:nvPr>
            <p:ph sz="quarter" idx="15" hasCustomPrompt="1"/>
          </p:nvPr>
        </p:nvSpPr>
        <p:spPr bwMode="white">
          <a:xfrm>
            <a:off x="227136" y="1514475"/>
            <a:ext cx="2771042" cy="4700588"/>
          </a:xfrm>
        </p:spPr>
        <p:txBody>
          <a:bodyPr/>
          <a:lstStyle>
            <a:lvl1pPr>
              <a:defRPr>
                <a:solidFill>
                  <a:schemeClr val="bg1"/>
                </a:solidFill>
              </a:defRPr>
            </a:lvl1pPr>
            <a:lvl2pPr>
              <a:defRPr baseline="0">
                <a:solidFill>
                  <a:schemeClr val="bg1"/>
                </a:solidFill>
              </a:defRPr>
            </a:lvl2pPr>
            <a:lvl3pPr>
              <a:defRPr baseline="0">
                <a:solidFill>
                  <a:schemeClr val="bg1"/>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39" name="Content Placeholder 14"/>
          <p:cNvSpPr>
            <a:spLocks noGrp="1"/>
          </p:cNvSpPr>
          <p:nvPr>
            <p:ph sz="quarter" idx="12" hasCustomPrompt="1"/>
          </p:nvPr>
        </p:nvSpPr>
        <p:spPr bwMode="white">
          <a:xfrm>
            <a:off x="3219450" y="1514475"/>
            <a:ext cx="2744666" cy="4700588"/>
          </a:xfr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sp>
        <p:nvSpPr>
          <p:cNvPr id="40" name="Content Placeholder 14"/>
          <p:cNvSpPr>
            <a:spLocks noGrp="1"/>
          </p:cNvSpPr>
          <p:nvPr>
            <p:ph sz="quarter" idx="16" hasCustomPrompt="1"/>
          </p:nvPr>
        </p:nvSpPr>
        <p:spPr bwMode="white">
          <a:xfrm>
            <a:off x="6172200" y="1514475"/>
            <a:ext cx="2744666" cy="4700588"/>
          </a:xfr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sp>
        <p:nvSpPr>
          <p:cNvPr id="57" name="Text Placeholder 29"/>
          <p:cNvSpPr>
            <a:spLocks noGrp="1"/>
          </p:cNvSpPr>
          <p:nvPr>
            <p:ph type="body" sz="quarter" idx="17" hasCustomPrompt="1"/>
          </p:nvPr>
        </p:nvSpPr>
        <p:spPr bwMode="white">
          <a:xfrm>
            <a:off x="34405" y="221834"/>
            <a:ext cx="8060448" cy="616226"/>
          </a:xfrm>
        </p:spPr>
        <p:txBody>
          <a:bodyPr lIns="216000" rIns="720000"/>
          <a:lstStyle>
            <a:lvl1pPr marL="0" indent="0">
              <a:buNone/>
              <a:defRPr sz="2400" b="1" baseline="0">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slice title Arial Bold size 24</a:t>
            </a:r>
          </a:p>
        </p:txBody>
      </p:sp>
      <p:grpSp>
        <p:nvGrpSpPr>
          <p:cNvPr id="2" name="Group 27"/>
          <p:cNvGrpSpPr>
            <a:grpSpLocks noChangeAspect="1"/>
          </p:cNvGrpSpPr>
          <p:nvPr userDrawn="1"/>
        </p:nvGrpSpPr>
        <p:grpSpPr bwMode="gray">
          <a:xfrm>
            <a:off x="8693077" y="6455005"/>
            <a:ext cx="225695" cy="224407"/>
            <a:chOff x="1020" y="346"/>
            <a:chExt cx="4114" cy="3756"/>
          </a:xfrm>
        </p:grpSpPr>
        <p:sp>
          <p:nvSpPr>
            <p:cNvPr id="29" name="Freeform 28"/>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2" name="Freeform 31"/>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3" name="Freeform 32"/>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7" name="Freeform 36"/>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41" name="Freeform 40"/>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8" name="Freeform 5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9" name="Freeform 5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0" name="Freeform 5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1" name="Freeform 6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2" name="Freeform 6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3" name="Freeform 6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4" name="Freeform 6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5" name="Freeform 6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6" name="Freeform 6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7" name="Freeform 6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grpSp>
      <p:pic>
        <p:nvPicPr>
          <p:cNvPr id="43" name="Picture 42" descr="Ipsos SRI Logo - WHITE.png"/>
          <p:cNvPicPr>
            <a:picLocks noChangeAspect="1"/>
          </p:cNvPicPr>
          <p:nvPr userDrawn="1"/>
        </p:nvPicPr>
        <p:blipFill>
          <a:blip r:embed="rId2" cstate="print"/>
          <a:stretch>
            <a:fillRect/>
          </a:stretch>
        </p:blipFill>
        <p:spPr bwMode="white">
          <a:xfrm>
            <a:off x="228739" y="6453333"/>
            <a:ext cx="1077035" cy="226800"/>
          </a:xfrm>
          <a:prstGeom prst="rect">
            <a:avLst/>
          </a:prstGeom>
        </p:spPr>
      </p:pic>
    </p:spTree>
    <p:extLst>
      <p:ext uri="{BB962C8B-B14F-4D97-AF65-F5344CB8AC3E}">
        <p14:creationId xmlns:p14="http://schemas.microsoft.com/office/powerpoint/2010/main" val="18576332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4" name="TextBox 9"/>
          <p:cNvSpPr txBox="1">
            <a:spLocks noChangeArrowheads="1"/>
          </p:cNvSpPr>
          <p:nvPr userDrawn="1"/>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5" name="TextBox 10"/>
          <p:cNvSpPr txBox="1">
            <a:spLocks noChangeArrowheads="1"/>
          </p:cNvSpPr>
          <p:nvPr userDrawn="1"/>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6" name="Picture 6"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7" name="Date Placeholder 2"/>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C6FFA08-4E30-42BB-B4A0-855100F41BF9}" type="datetime1">
              <a:rPr lang="en-US" smtClean="0"/>
              <a:t>4/29/2014</a:t>
            </a:fld>
            <a:endParaRPr lang="en-US" dirty="0"/>
          </a:p>
        </p:txBody>
      </p:sp>
      <p:sp>
        <p:nvSpPr>
          <p:cNvPr id="8" name="Footer Placeholder 3"/>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9" name="Slide Number Placeholder 4"/>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52E0FAC-4497-4248-A194-D73268E06C14}" type="slidenum">
              <a:rPr lang="en-US"/>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Divider ">
    <p:bg>
      <p:bgPr>
        <a:solidFill>
          <a:schemeClr val="tx1"/>
        </a:solidFill>
        <a:effectLst/>
      </p:bgPr>
    </p:bg>
    <p:spTree>
      <p:nvGrpSpPr>
        <p:cNvPr id="1" name=""/>
        <p:cNvGrpSpPr/>
        <p:nvPr/>
      </p:nvGrpSpPr>
      <p:grpSpPr>
        <a:xfrm>
          <a:off x="0" y="0"/>
          <a:ext cx="0" cy="0"/>
          <a:chOff x="0" y="0"/>
          <a:chExt cx="0" cy="0"/>
        </a:xfrm>
      </p:grpSpPr>
      <p:sp>
        <p:nvSpPr>
          <p:cNvPr id="41" name="Rectangle 40"/>
          <p:cNvSpPr/>
          <p:nvPr userDrawn="1"/>
        </p:nvSpPr>
        <p:spPr bwMode="auto">
          <a:xfrm>
            <a:off x="4" y="0"/>
            <a:ext cx="9142535"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GB" dirty="0" smtClean="0">
              <a:solidFill>
                <a:srgbClr val="FFFFFF"/>
              </a:solidFill>
              <a:latin typeface="Arial" charset="0"/>
              <a:ea typeface="+mn-ea"/>
            </a:endParaRPr>
          </a:p>
        </p:txBody>
      </p:sp>
      <p:sp>
        <p:nvSpPr>
          <p:cNvPr id="3" name="Title 1"/>
          <p:cNvSpPr>
            <a:spLocks noGrp="1"/>
          </p:cNvSpPr>
          <p:nvPr>
            <p:ph type="title" hasCustomPrompt="1"/>
          </p:nvPr>
        </p:nvSpPr>
        <p:spPr bwMode="ltGray">
          <a:xfrm>
            <a:off x="2" y="4643453"/>
            <a:ext cx="6945941" cy="952283"/>
          </a:xfrm>
          <a:noFill/>
        </p:spPr>
        <p:txBody>
          <a:bodyPr lIns="216000" rIns="360000" bIns="0" anchor="b" anchorCtr="0"/>
          <a:lstStyle>
            <a:lvl1pPr>
              <a:defRPr sz="2800" i="0" baseline="0">
                <a:solidFill>
                  <a:schemeClr val="bg1"/>
                </a:solidFill>
              </a:defRPr>
            </a:lvl1pPr>
          </a:lstStyle>
          <a:p>
            <a:r>
              <a:rPr lang="en-US" dirty="0" smtClean="0"/>
              <a:t>Click to edit main title Arial Bold size 28</a:t>
            </a:r>
            <a:endParaRPr lang="en-GB" dirty="0"/>
          </a:p>
        </p:txBody>
      </p:sp>
      <p:cxnSp>
        <p:nvCxnSpPr>
          <p:cNvPr id="26" name="Straight Connector 25"/>
          <p:cNvCxnSpPr/>
          <p:nvPr/>
        </p:nvCxnSpPr>
        <p:spPr bwMode="auto">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30" name="Text Placeholder 29"/>
          <p:cNvSpPr>
            <a:spLocks noGrp="1"/>
          </p:cNvSpPr>
          <p:nvPr>
            <p:ph type="body" sz="quarter" idx="10" hasCustomPrompt="1"/>
          </p:nvPr>
        </p:nvSpPr>
        <p:spPr bwMode="ltGray">
          <a:xfrm>
            <a:off x="1" y="5655366"/>
            <a:ext cx="5950927" cy="616226"/>
          </a:xfrm>
        </p:spPr>
        <p:txBody>
          <a:bodyPr lIns="216000" rIns="720000"/>
          <a:lstStyle>
            <a:lvl1pPr>
              <a:buNone/>
              <a:defRPr sz="2000" b="1">
                <a:solidFill>
                  <a:schemeClr val="tx2"/>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Subtitle Arial Bold size 20</a:t>
            </a:r>
          </a:p>
        </p:txBody>
      </p:sp>
      <p:sp>
        <p:nvSpPr>
          <p:cNvPr id="10" name="Picture Placeholder 9"/>
          <p:cNvSpPr>
            <a:spLocks noGrp="1"/>
          </p:cNvSpPr>
          <p:nvPr>
            <p:ph type="pic" sz="quarter" idx="12" hasCustomPrompt="1"/>
          </p:nvPr>
        </p:nvSpPr>
        <p:spPr>
          <a:xfrm>
            <a:off x="0" y="0"/>
            <a:ext cx="9136674" cy="4622800"/>
          </a:xfrm>
        </p:spPr>
        <p:txBody>
          <a:bodyPr lIns="1224000" tIns="0" anchor="ctr" anchorCtr="0"/>
          <a:lstStyle>
            <a:lvl1pPr>
              <a:buNone/>
              <a:defRPr>
                <a:sym typeface="Wingdings" pitchFamily="2" charset="2"/>
              </a:defRPr>
            </a:lvl1pPr>
          </a:lstStyle>
          <a:p>
            <a:r>
              <a:rPr lang="en-GB" dirty="0" smtClean="0"/>
              <a:t>Click here to insert cover image </a:t>
            </a:r>
            <a:endParaRPr lang="en-US" dirty="0"/>
          </a:p>
        </p:txBody>
      </p:sp>
      <p:cxnSp>
        <p:nvCxnSpPr>
          <p:cNvPr id="13" name="Straight Connector 12"/>
          <p:cNvCxnSpPr/>
          <p:nvPr userDrawn="1"/>
        </p:nvCxnSpPr>
        <p:spPr bwMode="ltGray">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grpSp>
        <p:nvGrpSpPr>
          <p:cNvPr id="2" name="Group 30"/>
          <p:cNvGrpSpPr>
            <a:grpSpLocks noChangeAspect="1"/>
          </p:cNvGrpSpPr>
          <p:nvPr userDrawn="1"/>
        </p:nvGrpSpPr>
        <p:grpSpPr bwMode="gray">
          <a:xfrm>
            <a:off x="8693077" y="6455005"/>
            <a:ext cx="225695" cy="224407"/>
            <a:chOff x="1020" y="346"/>
            <a:chExt cx="4114" cy="3756"/>
          </a:xfrm>
        </p:grpSpPr>
        <p:sp>
          <p:nvSpPr>
            <p:cNvPr id="33" name="Freeform 3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4" name="Freeform 3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5" name="Freeform 3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6" name="Freeform 3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7" name="Freeform 3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8" name="Freeform 3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39" name="Freeform 3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40" name="Freeform 3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7" name="Freeform 56"/>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8" name="Freeform 57"/>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59" name="Freeform 58"/>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0" name="Freeform 59"/>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1" name="Freeform 60"/>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2" name="Freeform 61"/>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3" name="Freeform 62"/>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grpSp>
      <p:pic>
        <p:nvPicPr>
          <p:cNvPr id="42" name="Picture 41" descr="Ipsos SRI Logo - WHITE.png"/>
          <p:cNvPicPr>
            <a:picLocks noChangeAspect="1"/>
          </p:cNvPicPr>
          <p:nvPr userDrawn="1"/>
        </p:nvPicPr>
        <p:blipFill>
          <a:blip r:embed="rId2" cstate="print"/>
          <a:stretch>
            <a:fillRect/>
          </a:stretch>
        </p:blipFill>
        <p:spPr bwMode="white">
          <a:xfrm>
            <a:off x="228739" y="6453333"/>
            <a:ext cx="1077035" cy="226800"/>
          </a:xfrm>
          <a:prstGeom prst="rect">
            <a:avLst/>
          </a:prstGeom>
        </p:spPr>
      </p:pic>
    </p:spTree>
    <p:extLst>
      <p:ext uri="{BB962C8B-B14F-4D97-AF65-F5344CB8AC3E}">
        <p14:creationId xmlns:p14="http://schemas.microsoft.com/office/powerpoint/2010/main" val="267593777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2_Title/Divider ">
    <p:bg>
      <p:bgPr>
        <a:solidFill>
          <a:schemeClr val="tx1"/>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4" y="0"/>
            <a:ext cx="9142535" cy="6858000"/>
          </a:xfrm>
          <a:prstGeom prst="rect">
            <a:avLst/>
          </a:prstGeom>
          <a:solidFill>
            <a:schemeClr val="tx1"/>
          </a:solidFill>
          <a:ln w="9525" cap="flat" cmpd="sng" algn="ctr">
            <a:noFill/>
            <a:prstDash val="solid"/>
            <a:round/>
            <a:headEnd type="none" w="med" len="med"/>
            <a:tailEnd type="none" w="med" len="med"/>
          </a:ln>
          <a:effectLst/>
        </p:spPr>
        <p:txBody>
          <a:bodyPr lIns="90000" tIns="72000" rIns="90000" bIns="72000"/>
          <a:lstStyle/>
          <a:p>
            <a:pPr marL="173038" indent="-173038" algn="r" defTabSz="914400" eaLnBrk="0" hangingPunct="0">
              <a:spcBef>
                <a:spcPct val="20000"/>
              </a:spcBef>
              <a:buFont typeface="Arial" pitchFamily="34" charset="0"/>
              <a:buChar char="•"/>
              <a:defRPr/>
            </a:pPr>
            <a:endParaRPr lang="en-GB" dirty="0">
              <a:solidFill>
                <a:srgbClr val="FFFFFF"/>
              </a:solidFill>
              <a:latin typeface="Arial" charset="0"/>
              <a:ea typeface="+mn-ea"/>
            </a:endParaRPr>
          </a:p>
        </p:txBody>
      </p:sp>
      <p:cxnSp>
        <p:nvCxnSpPr>
          <p:cNvPr id="7" name="Straight Connector 26"/>
          <p:cNvCxnSpPr>
            <a:cxnSpLocks noChangeShapeType="1"/>
          </p:cNvCxnSpPr>
          <p:nvPr/>
        </p:nvCxnSpPr>
        <p:spPr bwMode="auto">
          <a:xfrm>
            <a:off x="0" y="4637095"/>
            <a:ext cx="9144000" cy="1587"/>
          </a:xfrm>
          <a:prstGeom prst="line">
            <a:avLst/>
          </a:prstGeom>
          <a:noFill/>
          <a:ln w="28575" algn="ctr">
            <a:solidFill>
              <a:schemeClr val="tx2"/>
            </a:solidFill>
            <a:round/>
            <a:headEnd/>
            <a:tailEnd/>
          </a:ln>
        </p:spPr>
      </p:cxnSp>
      <p:sp>
        <p:nvSpPr>
          <p:cNvPr id="8" name="TextBox 7"/>
          <p:cNvSpPr txBox="1"/>
          <p:nvPr/>
        </p:nvSpPr>
        <p:spPr bwMode="ltGray">
          <a:xfrm>
            <a:off x="6682154" y="4691070"/>
            <a:ext cx="2461846" cy="642937"/>
          </a:xfrm>
          <a:prstGeom prst="rect">
            <a:avLst/>
          </a:prstGeom>
          <a:noFill/>
        </p:spPr>
        <p:txBody>
          <a:bodyPr lIns="0" tIns="36000" rIns="252000" bIns="0"/>
          <a:lstStyle/>
          <a:p>
            <a:pPr algn="r" defTabSz="914400" eaLnBrk="0" hangingPunct="0">
              <a:spcBef>
                <a:spcPct val="20000"/>
              </a:spcBef>
              <a:defRPr/>
            </a:pPr>
            <a:r>
              <a:rPr lang="en-US" sz="700" dirty="0">
                <a:solidFill>
                  <a:srgbClr val="FFFFFF"/>
                </a:solidFill>
                <a:latin typeface="Arial" charset="0"/>
                <a:ea typeface="+mn-ea"/>
              </a:rPr>
              <a:t>Version 1 | Public (DELETE CLASSIFICATION)</a:t>
            </a:r>
          </a:p>
          <a:p>
            <a:pPr algn="r" defTabSz="914400" eaLnBrk="0" hangingPunct="0">
              <a:spcBef>
                <a:spcPct val="20000"/>
              </a:spcBef>
              <a:defRPr/>
            </a:pPr>
            <a:r>
              <a:rPr lang="en-US" sz="700" dirty="0">
                <a:solidFill>
                  <a:srgbClr val="FFFFFF"/>
                </a:solidFill>
                <a:latin typeface="Arial" charset="0"/>
                <a:ea typeface="+mn-ea"/>
              </a:rPr>
              <a:t>Version 1 | Internal Use Only</a:t>
            </a:r>
          </a:p>
          <a:p>
            <a:pPr algn="r" defTabSz="914400" eaLnBrk="0" hangingPunct="0">
              <a:spcBef>
                <a:spcPct val="20000"/>
              </a:spcBef>
              <a:defRPr/>
            </a:pPr>
            <a:r>
              <a:rPr lang="en-US" sz="700" dirty="0">
                <a:solidFill>
                  <a:srgbClr val="FFFFFF"/>
                </a:solidFill>
                <a:latin typeface="Arial" charset="0"/>
                <a:ea typeface="+mn-ea"/>
              </a:rPr>
              <a:t>Version 1 | Confidential    </a:t>
            </a:r>
          </a:p>
          <a:p>
            <a:pPr algn="r" defTabSz="914400" eaLnBrk="0" hangingPunct="0">
              <a:spcBef>
                <a:spcPct val="20000"/>
              </a:spcBef>
              <a:defRPr/>
            </a:pPr>
            <a:r>
              <a:rPr lang="en-US" sz="700" dirty="0">
                <a:solidFill>
                  <a:srgbClr val="FFFFFF"/>
                </a:solidFill>
                <a:latin typeface="Arial" charset="0"/>
                <a:ea typeface="+mn-ea"/>
              </a:rPr>
              <a:t>Version 1 | Strictly  Confidential</a:t>
            </a:r>
          </a:p>
        </p:txBody>
      </p:sp>
      <p:sp>
        <p:nvSpPr>
          <p:cNvPr id="9" name="Rectangle 8"/>
          <p:cNvSpPr/>
          <p:nvPr/>
        </p:nvSpPr>
        <p:spPr bwMode="auto">
          <a:xfrm>
            <a:off x="8008327" y="3952875"/>
            <a:ext cx="914400" cy="604838"/>
          </a:xfrm>
          <a:prstGeom prst="rect">
            <a:avLst/>
          </a:prstGeom>
          <a:solidFill>
            <a:schemeClr val="bg1"/>
          </a:solidFill>
          <a:ln w="9525" cap="flat" cmpd="sng" algn="ctr">
            <a:noFill/>
            <a:prstDash val="solid"/>
            <a:round/>
            <a:headEnd type="none" w="med" len="med"/>
            <a:tailEnd type="none" w="med" len="med"/>
          </a:ln>
          <a:effectLst/>
        </p:spPr>
        <p:txBody>
          <a:bodyPr lIns="90000" tIns="72000" rIns="90000" bIns="72000"/>
          <a:lstStyle/>
          <a:p>
            <a:pPr marL="173038" indent="-173038" algn="r" defTabSz="914400" eaLnBrk="0" hangingPunct="0">
              <a:spcBef>
                <a:spcPct val="20000"/>
              </a:spcBef>
              <a:buFont typeface="Arial" pitchFamily="34" charset="0"/>
              <a:buChar char="•"/>
              <a:defRPr/>
            </a:pPr>
            <a:endParaRPr lang="en-US" dirty="0">
              <a:solidFill>
                <a:srgbClr val="FFFFFF"/>
              </a:solidFill>
              <a:latin typeface="Arial" charset="0"/>
              <a:ea typeface="+mn-ea"/>
            </a:endParaRPr>
          </a:p>
        </p:txBody>
      </p:sp>
      <p:sp>
        <p:nvSpPr>
          <p:cNvPr id="12" name="TextBox 11"/>
          <p:cNvSpPr txBox="1"/>
          <p:nvPr/>
        </p:nvSpPr>
        <p:spPr>
          <a:xfrm>
            <a:off x="8001000" y="3978275"/>
            <a:ext cx="910004" cy="554038"/>
          </a:xfrm>
          <a:prstGeom prst="rect">
            <a:avLst/>
          </a:prstGeom>
          <a:noFill/>
        </p:spPr>
        <p:txBody>
          <a:bodyPr lIns="0" tIns="0" rIns="0" bIns="0">
            <a:spAutoFit/>
          </a:bodyPr>
          <a:lstStyle/>
          <a:p>
            <a:pPr algn="ctr" defTabSz="914400" eaLnBrk="0" hangingPunct="0">
              <a:spcBef>
                <a:spcPct val="20000"/>
              </a:spcBef>
              <a:defRPr/>
            </a:pPr>
            <a:r>
              <a:rPr lang="en-US" sz="1200" b="1" dirty="0">
                <a:solidFill>
                  <a:srgbClr val="292926"/>
                </a:solidFill>
                <a:latin typeface="Arial" charset="0"/>
                <a:ea typeface="+mn-ea"/>
              </a:rPr>
              <a:t>Paste co-brand logo here</a:t>
            </a:r>
          </a:p>
        </p:txBody>
      </p:sp>
      <p:cxnSp>
        <p:nvCxnSpPr>
          <p:cNvPr id="13" name="Straight Connector 30"/>
          <p:cNvCxnSpPr>
            <a:cxnSpLocks noChangeShapeType="1"/>
          </p:cNvCxnSpPr>
          <p:nvPr userDrawn="1"/>
        </p:nvCxnSpPr>
        <p:spPr bwMode="ltGray">
          <a:xfrm>
            <a:off x="0" y="4637095"/>
            <a:ext cx="9144000" cy="1587"/>
          </a:xfrm>
          <a:prstGeom prst="line">
            <a:avLst/>
          </a:prstGeom>
          <a:noFill/>
          <a:ln w="28575" algn="ctr">
            <a:solidFill>
              <a:schemeClr val="tx2"/>
            </a:solidFill>
            <a:round/>
            <a:headEnd/>
            <a:tailEnd/>
          </a:ln>
        </p:spPr>
      </p:cxnSp>
      <p:pic>
        <p:nvPicPr>
          <p:cNvPr id="14" name="Picture 31" descr="Ipsos MORI Logo - WHITE.png"/>
          <p:cNvPicPr>
            <a:picLocks noChangeAspect="1"/>
          </p:cNvPicPr>
          <p:nvPr userDrawn="1"/>
        </p:nvPicPr>
        <p:blipFill>
          <a:blip r:embed="rId2" cstate="print"/>
          <a:srcRect/>
          <a:stretch>
            <a:fillRect/>
          </a:stretch>
        </p:blipFill>
        <p:spPr bwMode="white">
          <a:xfrm>
            <a:off x="227135" y="6453188"/>
            <a:ext cx="829408" cy="165100"/>
          </a:xfrm>
          <a:prstGeom prst="rect">
            <a:avLst/>
          </a:prstGeom>
          <a:noFill/>
          <a:ln w="9525">
            <a:noFill/>
            <a:miter lim="800000"/>
            <a:headEnd/>
            <a:tailEnd/>
          </a:ln>
        </p:spPr>
      </p:pic>
      <p:grpSp>
        <p:nvGrpSpPr>
          <p:cNvPr id="2" name="Group 30"/>
          <p:cNvGrpSpPr>
            <a:grpSpLocks noChangeAspect="1"/>
          </p:cNvGrpSpPr>
          <p:nvPr userDrawn="1"/>
        </p:nvGrpSpPr>
        <p:grpSpPr bwMode="auto">
          <a:xfrm>
            <a:off x="8692665" y="6454775"/>
            <a:ext cx="225669" cy="223838"/>
            <a:chOff x="1020" y="346"/>
            <a:chExt cx="4114" cy="3756"/>
          </a:xfrm>
        </p:grpSpPr>
        <p:sp>
          <p:nvSpPr>
            <p:cNvPr id="16" name="Freeform 15"/>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17" name="Freeform 16"/>
            <p:cNvSpPr>
              <a:spLocks/>
            </p:cNvSpPr>
            <p:nvPr userDrawn="1"/>
          </p:nvSpPr>
          <p:spPr bwMode="gray">
            <a:xfrm>
              <a:off x="2623" y="1731"/>
              <a:ext cx="107" cy="53"/>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18" name="Freeform 17"/>
            <p:cNvSpPr>
              <a:spLocks/>
            </p:cNvSpPr>
            <p:nvPr userDrawn="1"/>
          </p:nvSpPr>
          <p:spPr bwMode="gray">
            <a:xfrm>
              <a:off x="2810" y="1891"/>
              <a:ext cx="80" cy="53"/>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19" name="Freeform 18"/>
            <p:cNvSpPr>
              <a:spLocks/>
            </p:cNvSpPr>
            <p:nvPr userDrawn="1"/>
          </p:nvSpPr>
          <p:spPr bwMode="gray">
            <a:xfrm>
              <a:off x="2543" y="1225"/>
              <a:ext cx="80" cy="53"/>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20" name="Freeform 19"/>
            <p:cNvSpPr>
              <a:spLocks/>
            </p:cNvSpPr>
            <p:nvPr userDrawn="1"/>
          </p:nvSpPr>
          <p:spPr bwMode="gray">
            <a:xfrm>
              <a:off x="2489" y="1385"/>
              <a:ext cx="80" cy="80"/>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21" name="Freeform 20"/>
            <p:cNvSpPr>
              <a:spLocks/>
            </p:cNvSpPr>
            <p:nvPr userDrawn="1"/>
          </p:nvSpPr>
          <p:spPr bwMode="gray">
            <a:xfrm>
              <a:off x="2436" y="1598"/>
              <a:ext cx="107" cy="53"/>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22" name="Freeform 21"/>
            <p:cNvSpPr>
              <a:spLocks/>
            </p:cNvSpPr>
            <p:nvPr userDrawn="1"/>
          </p:nvSpPr>
          <p:spPr bwMode="gray">
            <a:xfrm>
              <a:off x="2730" y="932"/>
              <a:ext cx="80" cy="53"/>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23" name="Freeform 22"/>
            <p:cNvSpPr>
              <a:spLocks/>
            </p:cNvSpPr>
            <p:nvPr userDrawn="1"/>
          </p:nvSpPr>
          <p:spPr bwMode="gray">
            <a:xfrm>
              <a:off x="2943" y="852"/>
              <a:ext cx="80" cy="107"/>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24" name="Freeform 23"/>
            <p:cNvSpPr>
              <a:spLocks noEditPoints="1"/>
            </p:cNvSpPr>
            <p:nvPr userDrawn="1"/>
          </p:nvSpPr>
          <p:spPr bwMode="gray">
            <a:xfrm>
              <a:off x="3184" y="666"/>
              <a:ext cx="748" cy="197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25" name="Freeform 24"/>
            <p:cNvSpPr>
              <a:spLocks/>
            </p:cNvSpPr>
            <p:nvPr userDrawn="1"/>
          </p:nvSpPr>
          <p:spPr bwMode="gray">
            <a:xfrm>
              <a:off x="1020" y="346"/>
              <a:ext cx="2191"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26" name="Freeform 25"/>
            <p:cNvSpPr>
              <a:spLocks noEditPoints="1"/>
            </p:cNvSpPr>
            <p:nvPr userDrawn="1"/>
          </p:nvSpPr>
          <p:spPr bwMode="gray">
            <a:xfrm>
              <a:off x="3264" y="2823"/>
              <a:ext cx="695" cy="666"/>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27" name="Freeform 26"/>
            <p:cNvSpPr>
              <a:spLocks/>
            </p:cNvSpPr>
            <p:nvPr userDrawn="1"/>
          </p:nvSpPr>
          <p:spPr bwMode="gray">
            <a:xfrm>
              <a:off x="4065" y="2823"/>
              <a:ext cx="481" cy="666"/>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28" name="Freeform 27"/>
            <p:cNvSpPr>
              <a:spLocks/>
            </p:cNvSpPr>
            <p:nvPr userDrawn="1"/>
          </p:nvSpPr>
          <p:spPr bwMode="gray">
            <a:xfrm>
              <a:off x="1528" y="2584"/>
              <a:ext cx="240" cy="879"/>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29" name="Freeform 28"/>
            <p:cNvSpPr>
              <a:spLocks noEditPoints="1"/>
            </p:cNvSpPr>
            <p:nvPr userDrawn="1"/>
          </p:nvSpPr>
          <p:spPr bwMode="gray">
            <a:xfrm>
              <a:off x="1902" y="2823"/>
              <a:ext cx="721" cy="932"/>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sp>
          <p:nvSpPr>
            <p:cNvPr id="31" name="Freeform 30"/>
            <p:cNvSpPr>
              <a:spLocks/>
            </p:cNvSpPr>
            <p:nvPr userDrawn="1"/>
          </p:nvSpPr>
          <p:spPr bwMode="gray">
            <a:xfrm>
              <a:off x="2703" y="2823"/>
              <a:ext cx="508" cy="666"/>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r" defTabSz="914400" eaLnBrk="0" hangingPunct="0">
                <a:spcBef>
                  <a:spcPct val="20000"/>
                </a:spcBef>
                <a:defRPr/>
              </a:pPr>
              <a:endParaRPr lang="en-US" dirty="0">
                <a:solidFill>
                  <a:srgbClr val="292926"/>
                </a:solidFill>
                <a:latin typeface="Arial" charset="0"/>
                <a:ea typeface="+mn-ea"/>
              </a:endParaRPr>
            </a:p>
          </p:txBody>
        </p:sp>
      </p:grpSp>
      <p:sp>
        <p:nvSpPr>
          <p:cNvPr id="3" name="Title 1"/>
          <p:cNvSpPr>
            <a:spLocks noGrp="1"/>
          </p:cNvSpPr>
          <p:nvPr>
            <p:ph type="title"/>
          </p:nvPr>
        </p:nvSpPr>
        <p:spPr bwMode="ltGray">
          <a:xfrm>
            <a:off x="2" y="4643453"/>
            <a:ext cx="6945941" cy="952283"/>
          </a:xfrm>
          <a:noFill/>
        </p:spPr>
        <p:txBody>
          <a:bodyPr lIns="216000" rIns="360000" anchor="b"/>
          <a:lstStyle>
            <a:lvl1pPr>
              <a:defRPr sz="2800" i="0" baseline="0">
                <a:solidFill>
                  <a:schemeClr val="bg1"/>
                </a:solidFill>
              </a:defRPr>
            </a:lvl1pPr>
          </a:lstStyle>
          <a:p>
            <a:r>
              <a:rPr lang="en-US" smtClean="0"/>
              <a:t>Click to edit Master title style</a:t>
            </a:r>
            <a:endParaRPr lang="en-GB" dirty="0"/>
          </a:p>
        </p:txBody>
      </p:sp>
      <p:sp>
        <p:nvSpPr>
          <p:cNvPr id="30" name="Text Placeholder 29"/>
          <p:cNvSpPr>
            <a:spLocks noGrp="1"/>
          </p:cNvSpPr>
          <p:nvPr>
            <p:ph type="body" sz="quarter" idx="10"/>
          </p:nvPr>
        </p:nvSpPr>
        <p:spPr bwMode="ltGray">
          <a:xfrm>
            <a:off x="1" y="5655366"/>
            <a:ext cx="5950927" cy="616226"/>
          </a:xfrm>
        </p:spPr>
        <p:txBody>
          <a:bodyPr lIns="216000" rIns="720000"/>
          <a:lstStyle>
            <a:lvl1pPr>
              <a:buNone/>
              <a:defRPr sz="2000" b="1">
                <a:solidFill>
                  <a:schemeClr val="tx2"/>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smtClean="0"/>
              <a:t>Click to edit Master text styles</a:t>
            </a:r>
          </a:p>
        </p:txBody>
      </p:sp>
      <p:sp>
        <p:nvSpPr>
          <p:cNvPr id="11" name="Text Placeholder 10"/>
          <p:cNvSpPr>
            <a:spLocks noGrp="1"/>
          </p:cNvSpPr>
          <p:nvPr>
            <p:ph type="body" sz="quarter" idx="11"/>
          </p:nvPr>
        </p:nvSpPr>
        <p:spPr bwMode="white">
          <a:xfrm>
            <a:off x="7605368" y="5794520"/>
            <a:ext cx="1311498" cy="237987"/>
          </a:xfrm>
        </p:spPr>
        <p:txBody>
          <a:bodyPr anchor="b"/>
          <a:lstStyle>
            <a:lvl1pPr algn="r">
              <a:buNone/>
              <a:defRPr sz="1000" b="1">
                <a:solidFill>
                  <a:schemeClr val="tx2"/>
                </a:solidFill>
              </a:defRPr>
            </a:lvl1pPr>
          </a:lstStyle>
          <a:p>
            <a:pPr lvl="0"/>
            <a:r>
              <a:rPr lang="en-US" smtClean="0"/>
              <a:t>Click to edit Master text styles</a:t>
            </a:r>
          </a:p>
        </p:txBody>
      </p:sp>
      <p:sp>
        <p:nvSpPr>
          <p:cNvPr id="10" name="Picture Placeholder 9"/>
          <p:cNvSpPr>
            <a:spLocks noGrp="1"/>
          </p:cNvSpPr>
          <p:nvPr>
            <p:ph type="pic" sz="quarter" idx="12"/>
          </p:nvPr>
        </p:nvSpPr>
        <p:spPr>
          <a:xfrm>
            <a:off x="0" y="0"/>
            <a:ext cx="9136674" cy="4622800"/>
          </a:xfrm>
        </p:spPr>
        <p:txBody>
          <a:bodyPr lIns="1224000" rtlCol="0" anchor="ctr">
            <a:noAutofit/>
          </a:bodyPr>
          <a:lstStyle>
            <a:lvl1pPr>
              <a:buNone/>
              <a:defRPr>
                <a:sym typeface="Wingdings" pitchFamily="2" charset="2"/>
              </a:defRPr>
            </a:lvl1pPr>
          </a:lstStyle>
          <a:p>
            <a:pPr lvl="0"/>
            <a:r>
              <a:rPr lang="en-US" noProof="0" dirty="0" smtClean="0">
                <a:sym typeface="Wingdings" pitchFamily="2" charset="2"/>
              </a:rPr>
              <a:t>Click icon to add picture</a:t>
            </a:r>
            <a:endParaRPr lang="en-US" noProof="0" dirty="0">
              <a:sym typeface="Wingdings" pitchFamily="2" charset="2"/>
            </a:endParaRPr>
          </a:p>
        </p:txBody>
      </p:sp>
    </p:spTree>
    <p:extLst>
      <p:ext uri="{BB962C8B-B14F-4D97-AF65-F5344CB8AC3E}">
        <p14:creationId xmlns:p14="http://schemas.microsoft.com/office/powerpoint/2010/main" val="5162715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41435" y="0"/>
            <a:ext cx="8280888" cy="81915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41438" y="998539"/>
            <a:ext cx="8461131" cy="5356225"/>
          </a:xfrm>
        </p:spPr>
        <p:txBody>
          <a:bodyPr/>
          <a:lstStyle/>
          <a:p>
            <a:pPr lvl="0"/>
            <a:endParaRPr lang="en-GB" noProof="0" dirty="0" smtClean="0"/>
          </a:p>
        </p:txBody>
      </p:sp>
      <p:sp>
        <p:nvSpPr>
          <p:cNvPr id="4" name="Rectangle 109"/>
          <p:cNvSpPr>
            <a:spLocks noGrp="1" noChangeArrowheads="1"/>
          </p:cNvSpPr>
          <p:nvPr>
            <p:ph type="sldNum" sz="quarter" idx="10"/>
          </p:nvPr>
        </p:nvSpPr>
        <p:spPr>
          <a:xfrm>
            <a:off x="8622326" y="593732"/>
            <a:ext cx="521677" cy="295275"/>
          </a:xfrm>
          <a:prstGeom prst="rect">
            <a:avLst/>
          </a:prstGeom>
          <a:ln/>
        </p:spPr>
        <p:txBody>
          <a:bodyPr/>
          <a:lstStyle>
            <a:lvl1pPr>
              <a:defRPr/>
            </a:lvl1pPr>
          </a:lstStyle>
          <a:p>
            <a:pPr algn="r" defTabSz="914400" eaLnBrk="0" hangingPunct="0">
              <a:spcBef>
                <a:spcPct val="20000"/>
              </a:spcBef>
              <a:defRPr/>
            </a:pPr>
            <a:fld id="{098EBDA8-AB7A-4585-816A-6213B22AE2BA}" type="slidenum">
              <a:rPr lang="en-GB" sz="1200">
                <a:solidFill>
                  <a:srgbClr val="2E9DC8"/>
                </a:solidFill>
                <a:latin typeface="Arial" charset="0"/>
                <a:ea typeface="+mn-ea"/>
              </a:rPr>
              <a:pPr algn="r" defTabSz="914400" eaLnBrk="0" hangingPunct="0">
                <a:spcBef>
                  <a:spcPct val="20000"/>
                </a:spcBef>
                <a:defRPr/>
              </a:pPr>
              <a:t>‹#›</a:t>
            </a:fld>
            <a:endParaRPr lang="en-GB" sz="1200" dirty="0">
              <a:solidFill>
                <a:srgbClr val="2E9DC8"/>
              </a:solidFill>
              <a:latin typeface="Arial" charset="0"/>
              <a:ea typeface="+mn-ea"/>
            </a:endParaRPr>
          </a:p>
        </p:txBody>
      </p:sp>
    </p:spTree>
    <p:extLst>
      <p:ext uri="{BB962C8B-B14F-4D97-AF65-F5344CB8AC3E}">
        <p14:creationId xmlns:p14="http://schemas.microsoft.com/office/powerpoint/2010/main" val="25834508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and Blank">
    <p:spTree>
      <p:nvGrpSpPr>
        <p:cNvPr id="1" name=""/>
        <p:cNvGrpSpPr/>
        <p:nvPr/>
      </p:nvGrpSpPr>
      <p:grpSpPr>
        <a:xfrm>
          <a:off x="0" y="0"/>
          <a:ext cx="0" cy="0"/>
          <a:chOff x="0" y="0"/>
          <a:chExt cx="0" cy="0"/>
        </a:xfrm>
      </p:grpSpPr>
      <p:sp>
        <p:nvSpPr>
          <p:cNvPr id="3" name="Rectangle 6"/>
          <p:cNvSpPr>
            <a:spLocks noChangeArrowheads="1"/>
          </p:cNvSpPr>
          <p:nvPr/>
        </p:nvSpPr>
        <p:spPr bwMode="auto">
          <a:xfrm>
            <a:off x="8794824" y="6464300"/>
            <a:ext cx="325730" cy="230832"/>
          </a:xfrm>
          <a:prstGeom prst="rect">
            <a:avLst/>
          </a:prstGeom>
          <a:noFill/>
          <a:ln w="9525">
            <a:noFill/>
            <a:miter lim="800000"/>
            <a:headEnd/>
            <a:tailEnd/>
          </a:ln>
        </p:spPr>
        <p:txBody>
          <a:bodyPr wrap="none">
            <a:spAutoFit/>
          </a:bodyPr>
          <a:lstStyle>
            <a:lvl1pPr eaLnBrk="1" hangingPunct="1">
              <a:defRPr sz="900">
                <a:solidFill>
                  <a:srgbClr val="2C5BA1"/>
                </a:solidFill>
              </a:defRPr>
            </a:lvl1pPr>
          </a:lstStyle>
          <a:p>
            <a:pPr algn="r" defTabSz="914400">
              <a:spcBef>
                <a:spcPct val="20000"/>
              </a:spcBef>
              <a:defRPr/>
            </a:pPr>
            <a:fld id="{0BE2AAC8-C45F-46BD-9A8E-DF078396F01C}" type="slidenum">
              <a:rPr lang="en-US" smtClean="0">
                <a:latin typeface="Arial" charset="0"/>
                <a:ea typeface="+mn-ea"/>
              </a:rPr>
              <a:pPr algn="r" defTabSz="914400">
                <a:spcBef>
                  <a:spcPct val="20000"/>
                </a:spcBef>
                <a:defRPr/>
              </a:pPr>
              <a:t>‹#›</a:t>
            </a:fld>
            <a:endParaRPr lang="en-US" dirty="0" smtClean="0">
              <a:latin typeface="Arial" charset="0"/>
              <a:ea typeface="+mn-ea"/>
            </a:endParaRPr>
          </a:p>
        </p:txBody>
      </p:sp>
      <p:sp>
        <p:nvSpPr>
          <p:cNvPr id="4" name="Line 57"/>
          <p:cNvSpPr>
            <a:spLocks noChangeShapeType="1"/>
          </p:cNvSpPr>
          <p:nvPr/>
        </p:nvSpPr>
        <p:spPr bwMode="auto">
          <a:xfrm>
            <a:off x="4" y="6629400"/>
            <a:ext cx="7665427" cy="0"/>
          </a:xfrm>
          <a:prstGeom prst="line">
            <a:avLst/>
          </a:prstGeom>
          <a:noFill/>
          <a:ln w="9525">
            <a:solidFill>
              <a:schemeClr val="tx1"/>
            </a:solidFill>
            <a:round/>
            <a:headEnd/>
            <a:tailEnd/>
          </a:ln>
        </p:spPr>
        <p:txBody>
          <a:bodyPr/>
          <a:lstStyle/>
          <a:p>
            <a:pPr algn="r" defTabSz="914400" eaLnBrk="0" hangingPunct="0">
              <a:spcBef>
                <a:spcPct val="20000"/>
              </a:spcBef>
              <a:defRPr/>
            </a:pPr>
            <a:endParaRPr lang="en-US" sz="1200" dirty="0">
              <a:solidFill>
                <a:srgbClr val="2E9DC8"/>
              </a:solidFill>
              <a:latin typeface="Arial" charset="0"/>
              <a:ea typeface="+mn-ea"/>
            </a:endParaRPr>
          </a:p>
        </p:txBody>
      </p:sp>
      <p:sp>
        <p:nvSpPr>
          <p:cNvPr id="5" name="Line 59"/>
          <p:cNvSpPr>
            <a:spLocks noChangeShapeType="1"/>
          </p:cNvSpPr>
          <p:nvPr/>
        </p:nvSpPr>
        <p:spPr bwMode="auto">
          <a:xfrm>
            <a:off x="1219200" y="762000"/>
            <a:ext cx="7568712" cy="0"/>
          </a:xfrm>
          <a:prstGeom prst="line">
            <a:avLst/>
          </a:prstGeom>
          <a:noFill/>
          <a:ln w="9525">
            <a:solidFill>
              <a:schemeClr val="tx1"/>
            </a:solidFill>
            <a:round/>
            <a:headEnd/>
            <a:tailEnd/>
          </a:ln>
        </p:spPr>
        <p:txBody>
          <a:bodyPr/>
          <a:lstStyle/>
          <a:p>
            <a:pPr algn="r" defTabSz="914400" eaLnBrk="0" hangingPunct="0">
              <a:spcBef>
                <a:spcPct val="20000"/>
              </a:spcBef>
              <a:defRPr/>
            </a:pPr>
            <a:endParaRPr lang="en-US" sz="1200" dirty="0">
              <a:solidFill>
                <a:srgbClr val="2E9DC8"/>
              </a:solidFill>
              <a:latin typeface="Arial" charset="0"/>
              <a:ea typeface="+mn-ea"/>
            </a:endParaRPr>
          </a:p>
        </p:txBody>
      </p:sp>
      <p:grpSp>
        <p:nvGrpSpPr>
          <p:cNvPr id="2" name="Group 60"/>
          <p:cNvGrpSpPr>
            <a:grpSpLocks/>
          </p:cNvGrpSpPr>
          <p:nvPr/>
        </p:nvGrpSpPr>
        <p:grpSpPr bwMode="auto">
          <a:xfrm>
            <a:off x="228600" y="128588"/>
            <a:ext cx="685800" cy="633412"/>
            <a:chOff x="1020" y="346"/>
            <a:chExt cx="4114" cy="3756"/>
          </a:xfrm>
        </p:grpSpPr>
        <p:sp>
          <p:nvSpPr>
            <p:cNvPr id="7" name="Freeform 61"/>
            <p:cNvSpPr>
              <a:spLocks/>
            </p:cNvSpPr>
            <p:nvPr userDrawn="1"/>
          </p:nvSpPr>
          <p:spPr bwMode="gray">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89E"/>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8" name="Freeform 62"/>
            <p:cNvSpPr>
              <a:spLocks/>
            </p:cNvSpPr>
            <p:nvPr userDrawn="1"/>
          </p:nvSpPr>
          <p:spPr bwMode="gray">
            <a:xfrm>
              <a:off x="2629" y="1720"/>
              <a:ext cx="97" cy="66"/>
            </a:xfrm>
            <a:custGeom>
              <a:avLst/>
              <a:gdLst>
                <a:gd name="T0" fmla="*/ 18 w 88"/>
                <a:gd name="T1" fmla="*/ 44 h 62"/>
                <a:gd name="T2" fmla="*/ 0 w 88"/>
                <a:gd name="T3" fmla="*/ 58 h 62"/>
                <a:gd name="T4" fmla="*/ 0 w 88"/>
                <a:gd name="T5" fmla="*/ 58 h 62"/>
                <a:gd name="T6" fmla="*/ 14 w 88"/>
                <a:gd name="T7" fmla="*/ 60 h 62"/>
                <a:gd name="T8" fmla="*/ 28 w 88"/>
                <a:gd name="T9" fmla="*/ 62 h 62"/>
                <a:gd name="T10" fmla="*/ 42 w 88"/>
                <a:gd name="T11" fmla="*/ 58 h 62"/>
                <a:gd name="T12" fmla="*/ 54 w 88"/>
                <a:gd name="T13" fmla="*/ 54 h 62"/>
                <a:gd name="T14" fmla="*/ 66 w 88"/>
                <a:gd name="T15" fmla="*/ 48 h 62"/>
                <a:gd name="T16" fmla="*/ 76 w 88"/>
                <a:gd name="T17" fmla="*/ 40 h 62"/>
                <a:gd name="T18" fmla="*/ 82 w 88"/>
                <a:gd name="T19" fmla="*/ 32 h 62"/>
                <a:gd name="T20" fmla="*/ 88 w 88"/>
                <a:gd name="T21" fmla="*/ 24 h 62"/>
                <a:gd name="T22" fmla="*/ 88 w 88"/>
                <a:gd name="T23" fmla="*/ 0 h 62"/>
                <a:gd name="T24" fmla="*/ 88 w 88"/>
                <a:gd name="T25" fmla="*/ 0 h 62"/>
                <a:gd name="T26" fmla="*/ 66 w 88"/>
                <a:gd name="T27" fmla="*/ 6 h 62"/>
                <a:gd name="T28" fmla="*/ 46 w 88"/>
                <a:gd name="T29" fmla="*/ 16 h 62"/>
                <a:gd name="T30" fmla="*/ 38 w 88"/>
                <a:gd name="T31" fmla="*/ 22 h 62"/>
                <a:gd name="T32" fmla="*/ 30 w 88"/>
                <a:gd name="T33" fmla="*/ 28 h 62"/>
                <a:gd name="T34" fmla="*/ 24 w 88"/>
                <a:gd name="T35" fmla="*/ 36 h 62"/>
                <a:gd name="T36" fmla="*/ 18 w 88"/>
                <a:gd name="T37" fmla="*/ 44 h 62"/>
                <a:gd name="T38" fmla="*/ 18 w 88"/>
                <a:gd name="T39" fmla="*/ 44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9" name="Freeform 63"/>
            <p:cNvSpPr>
              <a:spLocks/>
            </p:cNvSpPr>
            <p:nvPr userDrawn="1"/>
          </p:nvSpPr>
          <p:spPr bwMode="gray">
            <a:xfrm>
              <a:off x="2831" y="1880"/>
              <a:ext cx="62" cy="66"/>
            </a:xfrm>
            <a:custGeom>
              <a:avLst/>
              <a:gdLst>
                <a:gd name="T0" fmla="*/ 28 w 68"/>
                <a:gd name="T1" fmla="*/ 2 h 68"/>
                <a:gd name="T2" fmla="*/ 0 w 68"/>
                <a:gd name="T3" fmla="*/ 0 h 68"/>
                <a:gd name="T4" fmla="*/ 0 w 68"/>
                <a:gd name="T5" fmla="*/ 0 h 68"/>
                <a:gd name="T6" fmla="*/ 2 w 68"/>
                <a:gd name="T7" fmla="*/ 18 h 68"/>
                <a:gd name="T8" fmla="*/ 4 w 68"/>
                <a:gd name="T9" fmla="*/ 28 h 68"/>
                <a:gd name="T10" fmla="*/ 6 w 68"/>
                <a:gd name="T11" fmla="*/ 36 h 68"/>
                <a:gd name="T12" fmla="*/ 12 w 68"/>
                <a:gd name="T13" fmla="*/ 44 h 68"/>
                <a:gd name="T14" fmla="*/ 18 w 68"/>
                <a:gd name="T15" fmla="*/ 50 h 68"/>
                <a:gd name="T16" fmla="*/ 26 w 68"/>
                <a:gd name="T17" fmla="*/ 58 h 68"/>
                <a:gd name="T18" fmla="*/ 36 w 68"/>
                <a:gd name="T19" fmla="*/ 64 h 68"/>
                <a:gd name="T20" fmla="*/ 58 w 68"/>
                <a:gd name="T21" fmla="*/ 68 h 68"/>
                <a:gd name="T22" fmla="*/ 58 w 68"/>
                <a:gd name="T23" fmla="*/ 68 h 68"/>
                <a:gd name="T24" fmla="*/ 66 w 68"/>
                <a:gd name="T25" fmla="*/ 60 h 68"/>
                <a:gd name="T26" fmla="*/ 68 w 68"/>
                <a:gd name="T27" fmla="*/ 54 h 68"/>
                <a:gd name="T28" fmla="*/ 68 w 68"/>
                <a:gd name="T29" fmla="*/ 50 h 68"/>
                <a:gd name="T30" fmla="*/ 66 w 68"/>
                <a:gd name="T31" fmla="*/ 40 h 68"/>
                <a:gd name="T32" fmla="*/ 62 w 68"/>
                <a:gd name="T33" fmla="*/ 32 h 68"/>
                <a:gd name="T34" fmla="*/ 54 w 68"/>
                <a:gd name="T35" fmla="*/ 22 h 68"/>
                <a:gd name="T36" fmla="*/ 46 w 68"/>
                <a:gd name="T37" fmla="*/ 14 h 68"/>
                <a:gd name="T38" fmla="*/ 28 w 68"/>
                <a:gd name="T39" fmla="*/ 2 h 68"/>
                <a:gd name="T40" fmla="*/ 28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10" name="Freeform 64"/>
            <p:cNvSpPr>
              <a:spLocks/>
            </p:cNvSpPr>
            <p:nvPr userDrawn="1"/>
          </p:nvSpPr>
          <p:spPr bwMode="gray">
            <a:xfrm>
              <a:off x="2532" y="1221"/>
              <a:ext cx="105" cy="66"/>
            </a:xfrm>
            <a:custGeom>
              <a:avLst/>
              <a:gdLst>
                <a:gd name="T0" fmla="*/ 22 w 106"/>
                <a:gd name="T1" fmla="*/ 54 h 76"/>
                <a:gd name="T2" fmla="*/ 0 w 106"/>
                <a:gd name="T3" fmla="*/ 70 h 76"/>
                <a:gd name="T4" fmla="*/ 0 w 106"/>
                <a:gd name="T5" fmla="*/ 70 h 76"/>
                <a:gd name="T6" fmla="*/ 16 w 106"/>
                <a:gd name="T7" fmla="*/ 74 h 76"/>
                <a:gd name="T8" fmla="*/ 32 w 106"/>
                <a:gd name="T9" fmla="*/ 76 h 76"/>
                <a:gd name="T10" fmla="*/ 46 w 106"/>
                <a:gd name="T11" fmla="*/ 74 h 76"/>
                <a:gd name="T12" fmla="*/ 60 w 106"/>
                <a:gd name="T13" fmla="*/ 68 h 76"/>
                <a:gd name="T14" fmla="*/ 72 w 106"/>
                <a:gd name="T15" fmla="*/ 62 h 76"/>
                <a:gd name="T16" fmla="*/ 82 w 106"/>
                <a:gd name="T17" fmla="*/ 52 h 76"/>
                <a:gd name="T18" fmla="*/ 90 w 106"/>
                <a:gd name="T19" fmla="*/ 42 h 76"/>
                <a:gd name="T20" fmla="*/ 98 w 106"/>
                <a:gd name="T21" fmla="*/ 30 h 76"/>
                <a:gd name="T22" fmla="*/ 106 w 106"/>
                <a:gd name="T23" fmla="*/ 0 h 76"/>
                <a:gd name="T24" fmla="*/ 106 w 106"/>
                <a:gd name="T25" fmla="*/ 0 h 76"/>
                <a:gd name="T26" fmla="*/ 80 w 106"/>
                <a:gd name="T27" fmla="*/ 6 h 76"/>
                <a:gd name="T28" fmla="*/ 68 w 106"/>
                <a:gd name="T29" fmla="*/ 10 h 76"/>
                <a:gd name="T30" fmla="*/ 58 w 106"/>
                <a:gd name="T31" fmla="*/ 14 h 76"/>
                <a:gd name="T32" fmla="*/ 48 w 106"/>
                <a:gd name="T33" fmla="*/ 20 h 76"/>
                <a:gd name="T34" fmla="*/ 38 w 106"/>
                <a:gd name="T35" fmla="*/ 28 h 76"/>
                <a:gd name="T36" fmla="*/ 30 w 106"/>
                <a:gd name="T37" fmla="*/ 40 h 76"/>
                <a:gd name="T38" fmla="*/ 22 w 106"/>
                <a:gd name="T39" fmla="*/ 54 h 76"/>
                <a:gd name="T40" fmla="*/ 22 w 106"/>
                <a:gd name="T41" fmla="*/ 54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11" name="Freeform 65"/>
            <p:cNvSpPr>
              <a:spLocks/>
            </p:cNvSpPr>
            <p:nvPr userDrawn="1"/>
          </p:nvSpPr>
          <p:spPr bwMode="gray">
            <a:xfrm>
              <a:off x="2479" y="1391"/>
              <a:ext cx="88" cy="75"/>
            </a:xfrm>
            <a:custGeom>
              <a:avLst/>
              <a:gdLst>
                <a:gd name="T0" fmla="*/ 82 w 82"/>
                <a:gd name="T1" fmla="*/ 24 h 72"/>
                <a:gd name="T2" fmla="*/ 76 w 82"/>
                <a:gd name="T3" fmla="*/ 0 h 72"/>
                <a:gd name="T4" fmla="*/ 76 w 82"/>
                <a:gd name="T5" fmla="*/ 0 h 72"/>
                <a:gd name="T6" fmla="*/ 50 w 82"/>
                <a:gd name="T7" fmla="*/ 8 h 72"/>
                <a:gd name="T8" fmla="*/ 30 w 82"/>
                <a:gd name="T9" fmla="*/ 18 h 72"/>
                <a:gd name="T10" fmla="*/ 20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16 w 82"/>
                <a:gd name="T23" fmla="*/ 72 h 72"/>
                <a:gd name="T24" fmla="*/ 30 w 82"/>
                <a:gd name="T25" fmla="*/ 70 h 72"/>
                <a:gd name="T26" fmla="*/ 42 w 82"/>
                <a:gd name="T27" fmla="*/ 66 h 72"/>
                <a:gd name="T28" fmla="*/ 52 w 82"/>
                <a:gd name="T29" fmla="*/ 60 h 72"/>
                <a:gd name="T30" fmla="*/ 62 w 82"/>
                <a:gd name="T31" fmla="*/ 52 h 72"/>
                <a:gd name="T32" fmla="*/ 70 w 82"/>
                <a:gd name="T33" fmla="*/ 42 h 72"/>
                <a:gd name="T34" fmla="*/ 82 w 82"/>
                <a:gd name="T35" fmla="*/ 24 h 72"/>
                <a:gd name="T36" fmla="*/ 82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12" name="Freeform 66"/>
            <p:cNvSpPr>
              <a:spLocks/>
            </p:cNvSpPr>
            <p:nvPr userDrawn="1"/>
          </p:nvSpPr>
          <p:spPr bwMode="gray">
            <a:xfrm>
              <a:off x="2444" y="1589"/>
              <a:ext cx="105" cy="66"/>
            </a:xfrm>
            <a:custGeom>
              <a:avLst/>
              <a:gdLst>
                <a:gd name="T0" fmla="*/ 0 w 98"/>
                <a:gd name="T1" fmla="*/ 50 h 62"/>
                <a:gd name="T2" fmla="*/ 14 w 98"/>
                <a:gd name="T3" fmla="*/ 58 h 62"/>
                <a:gd name="T4" fmla="*/ 14 w 98"/>
                <a:gd name="T5" fmla="*/ 58 h 62"/>
                <a:gd name="T6" fmla="*/ 30 w 98"/>
                <a:gd name="T7" fmla="*/ 62 h 62"/>
                <a:gd name="T8" fmla="*/ 44 w 98"/>
                <a:gd name="T9" fmla="*/ 60 h 62"/>
                <a:gd name="T10" fmla="*/ 54 w 98"/>
                <a:gd name="T11" fmla="*/ 56 h 62"/>
                <a:gd name="T12" fmla="*/ 60 w 98"/>
                <a:gd name="T13" fmla="*/ 50 h 62"/>
                <a:gd name="T14" fmla="*/ 66 w 98"/>
                <a:gd name="T15" fmla="*/ 42 h 62"/>
                <a:gd name="T16" fmla="*/ 70 w 98"/>
                <a:gd name="T17" fmla="*/ 34 h 62"/>
                <a:gd name="T18" fmla="*/ 78 w 98"/>
                <a:gd name="T19" fmla="*/ 18 h 62"/>
                <a:gd name="T20" fmla="*/ 98 w 98"/>
                <a:gd name="T21" fmla="*/ 2 h 62"/>
                <a:gd name="T22" fmla="*/ 98 w 98"/>
                <a:gd name="T23" fmla="*/ 2 h 62"/>
                <a:gd name="T24" fmla="*/ 80 w 98"/>
                <a:gd name="T25" fmla="*/ 0 h 62"/>
                <a:gd name="T26" fmla="*/ 64 w 98"/>
                <a:gd name="T27" fmla="*/ 2 h 62"/>
                <a:gd name="T28" fmla="*/ 50 w 98"/>
                <a:gd name="T29" fmla="*/ 6 h 62"/>
                <a:gd name="T30" fmla="*/ 36 w 98"/>
                <a:gd name="T31" fmla="*/ 14 h 62"/>
                <a:gd name="T32" fmla="*/ 24 w 98"/>
                <a:gd name="T33" fmla="*/ 22 h 62"/>
                <a:gd name="T34" fmla="*/ 14 w 98"/>
                <a:gd name="T35" fmla="*/ 30 h 62"/>
                <a:gd name="T36" fmla="*/ 6 w 98"/>
                <a:gd name="T37" fmla="*/ 40 h 62"/>
                <a:gd name="T38" fmla="*/ 0 w 98"/>
                <a:gd name="T39" fmla="*/ 50 h 62"/>
                <a:gd name="T40" fmla="*/ 0 w 98"/>
                <a:gd name="T41" fmla="*/ 5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13" name="Freeform 67"/>
            <p:cNvSpPr>
              <a:spLocks/>
            </p:cNvSpPr>
            <p:nvPr userDrawn="1"/>
          </p:nvSpPr>
          <p:spPr bwMode="gray">
            <a:xfrm>
              <a:off x="2725" y="939"/>
              <a:ext cx="97" cy="56"/>
            </a:xfrm>
            <a:custGeom>
              <a:avLst/>
              <a:gdLst>
                <a:gd name="T0" fmla="*/ 18 w 96"/>
                <a:gd name="T1" fmla="*/ 0 h 58"/>
                <a:gd name="T2" fmla="*/ 0 w 96"/>
                <a:gd name="T3" fmla="*/ 8 h 58"/>
                <a:gd name="T4" fmla="*/ 0 w 96"/>
                <a:gd name="T5" fmla="*/ 8 h 58"/>
                <a:gd name="T6" fmla="*/ 2 w 96"/>
                <a:gd name="T7" fmla="*/ 14 h 58"/>
                <a:gd name="T8" fmla="*/ 4 w 96"/>
                <a:gd name="T9" fmla="*/ 20 h 58"/>
                <a:gd name="T10" fmla="*/ 14 w 96"/>
                <a:gd name="T11" fmla="*/ 32 h 58"/>
                <a:gd name="T12" fmla="*/ 26 w 96"/>
                <a:gd name="T13" fmla="*/ 42 h 58"/>
                <a:gd name="T14" fmla="*/ 42 w 96"/>
                <a:gd name="T15" fmla="*/ 50 h 58"/>
                <a:gd name="T16" fmla="*/ 58 w 96"/>
                <a:gd name="T17" fmla="*/ 56 h 58"/>
                <a:gd name="T18" fmla="*/ 72 w 96"/>
                <a:gd name="T19" fmla="*/ 58 h 58"/>
                <a:gd name="T20" fmla="*/ 78 w 96"/>
                <a:gd name="T21" fmla="*/ 58 h 58"/>
                <a:gd name="T22" fmla="*/ 84 w 96"/>
                <a:gd name="T23" fmla="*/ 56 h 58"/>
                <a:gd name="T24" fmla="*/ 90 w 96"/>
                <a:gd name="T25" fmla="*/ 54 h 58"/>
                <a:gd name="T26" fmla="*/ 94 w 96"/>
                <a:gd name="T27" fmla="*/ 50 h 58"/>
                <a:gd name="T28" fmla="*/ 96 w 96"/>
                <a:gd name="T29" fmla="*/ 20 h 58"/>
                <a:gd name="T30" fmla="*/ 96 w 96"/>
                <a:gd name="T31" fmla="*/ 20 h 58"/>
                <a:gd name="T32" fmla="*/ 78 w 96"/>
                <a:gd name="T33" fmla="*/ 10 h 58"/>
                <a:gd name="T34" fmla="*/ 60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14" name="Freeform 68"/>
            <p:cNvSpPr>
              <a:spLocks/>
            </p:cNvSpPr>
            <p:nvPr userDrawn="1"/>
          </p:nvSpPr>
          <p:spPr bwMode="gray">
            <a:xfrm>
              <a:off x="2945" y="854"/>
              <a:ext cx="62" cy="94"/>
            </a:xfrm>
            <a:custGeom>
              <a:avLst/>
              <a:gdLst>
                <a:gd name="T0" fmla="*/ 42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2 w 64"/>
                <a:gd name="T21" fmla="*/ 102 h 102"/>
                <a:gd name="T22" fmla="*/ 22 w 64"/>
                <a:gd name="T23" fmla="*/ 102 h 102"/>
                <a:gd name="T24" fmla="*/ 44 w 64"/>
                <a:gd name="T25" fmla="*/ 78 h 102"/>
                <a:gd name="T26" fmla="*/ 54 w 64"/>
                <a:gd name="T27" fmla="*/ 66 h 102"/>
                <a:gd name="T28" fmla="*/ 60 w 64"/>
                <a:gd name="T29" fmla="*/ 54 h 102"/>
                <a:gd name="T30" fmla="*/ 64 w 64"/>
                <a:gd name="T31" fmla="*/ 44 h 102"/>
                <a:gd name="T32" fmla="*/ 64 w 64"/>
                <a:gd name="T33" fmla="*/ 38 h 102"/>
                <a:gd name="T34" fmla="*/ 62 w 64"/>
                <a:gd name="T35" fmla="*/ 32 h 102"/>
                <a:gd name="T36" fmla="*/ 60 w 64"/>
                <a:gd name="T37" fmla="*/ 26 h 102"/>
                <a:gd name="T38" fmla="*/ 56 w 64"/>
                <a:gd name="T39" fmla="*/ 20 h 102"/>
                <a:gd name="T40" fmla="*/ 42 w 64"/>
                <a:gd name="T41" fmla="*/ 8 h 102"/>
                <a:gd name="T42" fmla="*/ 42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15" name="Freeform 69"/>
            <p:cNvSpPr>
              <a:spLocks noEditPoints="1"/>
            </p:cNvSpPr>
            <p:nvPr userDrawn="1"/>
          </p:nvSpPr>
          <p:spPr bwMode="gray">
            <a:xfrm>
              <a:off x="3174" y="666"/>
              <a:ext cx="756" cy="1977"/>
            </a:xfrm>
            <a:custGeom>
              <a:avLst/>
              <a:gdLst>
                <a:gd name="T0" fmla="*/ 632 w 772"/>
                <a:gd name="T1" fmla="*/ 774 h 1976"/>
                <a:gd name="T2" fmla="*/ 684 w 772"/>
                <a:gd name="T3" fmla="*/ 690 h 1976"/>
                <a:gd name="T4" fmla="*/ 682 w 772"/>
                <a:gd name="T5" fmla="*/ 488 h 1976"/>
                <a:gd name="T6" fmla="*/ 690 w 772"/>
                <a:gd name="T7" fmla="*/ 430 h 1976"/>
                <a:gd name="T8" fmla="*/ 690 w 772"/>
                <a:gd name="T9" fmla="*/ 376 h 1976"/>
                <a:gd name="T10" fmla="*/ 672 w 772"/>
                <a:gd name="T11" fmla="*/ 320 h 1976"/>
                <a:gd name="T12" fmla="*/ 642 w 772"/>
                <a:gd name="T13" fmla="*/ 280 h 1976"/>
                <a:gd name="T14" fmla="*/ 644 w 772"/>
                <a:gd name="T15" fmla="*/ 238 h 1976"/>
                <a:gd name="T16" fmla="*/ 606 w 772"/>
                <a:gd name="T17" fmla="*/ 226 h 1976"/>
                <a:gd name="T18" fmla="*/ 576 w 772"/>
                <a:gd name="T19" fmla="*/ 190 h 1976"/>
                <a:gd name="T20" fmla="*/ 564 w 772"/>
                <a:gd name="T21" fmla="*/ 180 h 1976"/>
                <a:gd name="T22" fmla="*/ 523 w 772"/>
                <a:gd name="T23" fmla="*/ 182 h 1976"/>
                <a:gd name="T24" fmla="*/ 515 w 772"/>
                <a:gd name="T25" fmla="*/ 138 h 1976"/>
                <a:gd name="T26" fmla="*/ 469 w 772"/>
                <a:gd name="T27" fmla="*/ 156 h 1976"/>
                <a:gd name="T28" fmla="*/ 471 w 772"/>
                <a:gd name="T29" fmla="*/ 116 h 1976"/>
                <a:gd name="T30" fmla="*/ 429 w 772"/>
                <a:gd name="T31" fmla="*/ 120 h 1976"/>
                <a:gd name="T32" fmla="*/ 385 w 772"/>
                <a:gd name="T33" fmla="*/ 132 h 1976"/>
                <a:gd name="T34" fmla="*/ 385 w 772"/>
                <a:gd name="T35" fmla="*/ 80 h 1976"/>
                <a:gd name="T36" fmla="*/ 374 w 772"/>
                <a:gd name="T37" fmla="*/ 68 h 1976"/>
                <a:gd name="T38" fmla="*/ 344 w 772"/>
                <a:gd name="T39" fmla="*/ 44 h 1976"/>
                <a:gd name="T40" fmla="*/ 312 w 772"/>
                <a:gd name="T41" fmla="*/ 88 h 1976"/>
                <a:gd name="T42" fmla="*/ 304 w 772"/>
                <a:gd name="T43" fmla="*/ 64 h 1976"/>
                <a:gd name="T44" fmla="*/ 328 w 772"/>
                <a:gd name="T45" fmla="*/ 46 h 1976"/>
                <a:gd name="T46" fmla="*/ 254 w 772"/>
                <a:gd name="T47" fmla="*/ 122 h 1976"/>
                <a:gd name="T48" fmla="*/ 234 w 772"/>
                <a:gd name="T49" fmla="*/ 92 h 1976"/>
                <a:gd name="T50" fmla="*/ 288 w 772"/>
                <a:gd name="T51" fmla="*/ 18 h 1976"/>
                <a:gd name="T52" fmla="*/ 217 w 772"/>
                <a:gd name="T53" fmla="*/ 62 h 1976"/>
                <a:gd name="T54" fmla="*/ 213 w 772"/>
                <a:gd name="T55" fmla="*/ 90 h 1976"/>
                <a:gd name="T56" fmla="*/ 207 w 772"/>
                <a:gd name="T57" fmla="*/ 60 h 1976"/>
                <a:gd name="T58" fmla="*/ 211 w 772"/>
                <a:gd name="T59" fmla="*/ 8 h 1976"/>
                <a:gd name="T60" fmla="*/ 183 w 772"/>
                <a:gd name="T61" fmla="*/ 40 h 1976"/>
                <a:gd name="T62" fmla="*/ 161 w 772"/>
                <a:gd name="T63" fmla="*/ 0 h 1976"/>
                <a:gd name="T64" fmla="*/ 155 w 772"/>
                <a:gd name="T65" fmla="*/ 94 h 1976"/>
                <a:gd name="T66" fmla="*/ 137 w 772"/>
                <a:gd name="T67" fmla="*/ 12 h 1976"/>
                <a:gd name="T68" fmla="*/ 83 w 772"/>
                <a:gd name="T69" fmla="*/ 74 h 1976"/>
                <a:gd name="T70" fmla="*/ 62 w 772"/>
                <a:gd name="T71" fmla="*/ 98 h 1976"/>
                <a:gd name="T72" fmla="*/ 54 w 772"/>
                <a:gd name="T73" fmla="*/ 20 h 1976"/>
                <a:gd name="T74" fmla="*/ 85 w 772"/>
                <a:gd name="T75" fmla="*/ 738 h 1976"/>
                <a:gd name="T76" fmla="*/ 38 w 772"/>
                <a:gd name="T77" fmla="*/ 1701 h 1976"/>
                <a:gd name="T78" fmla="*/ 175 w 772"/>
                <a:gd name="T79" fmla="*/ 1955 h 1976"/>
                <a:gd name="T80" fmla="*/ 572 w 772"/>
                <a:gd name="T81" fmla="*/ 1977 h 1976"/>
                <a:gd name="T82" fmla="*/ 652 w 772"/>
                <a:gd name="T83" fmla="*/ 1939 h 1976"/>
                <a:gd name="T84" fmla="*/ 469 w 772"/>
                <a:gd name="T85" fmla="*/ 1911 h 1976"/>
                <a:gd name="T86" fmla="*/ 366 w 772"/>
                <a:gd name="T87" fmla="*/ 1875 h 1976"/>
                <a:gd name="T88" fmla="*/ 264 w 772"/>
                <a:gd name="T89" fmla="*/ 1723 h 1976"/>
                <a:gd name="T90" fmla="*/ 258 w 772"/>
                <a:gd name="T91" fmla="*/ 1569 h 1976"/>
                <a:gd name="T92" fmla="*/ 302 w 772"/>
                <a:gd name="T93" fmla="*/ 1497 h 1976"/>
                <a:gd name="T94" fmla="*/ 548 w 772"/>
                <a:gd name="T95" fmla="*/ 1495 h 1976"/>
                <a:gd name="T96" fmla="*/ 678 w 772"/>
                <a:gd name="T97" fmla="*/ 1453 h 1976"/>
                <a:gd name="T98" fmla="*/ 650 w 772"/>
                <a:gd name="T99" fmla="*/ 1353 h 1976"/>
                <a:gd name="T100" fmla="*/ 688 w 772"/>
                <a:gd name="T101" fmla="*/ 1265 h 1976"/>
                <a:gd name="T102" fmla="*/ 606 w 772"/>
                <a:gd name="T103" fmla="*/ 1221 h 1976"/>
                <a:gd name="T104" fmla="*/ 690 w 772"/>
                <a:gd name="T105" fmla="*/ 1189 h 1976"/>
                <a:gd name="T106" fmla="*/ 693 w 772"/>
                <a:gd name="T107" fmla="*/ 1125 h 1976"/>
                <a:gd name="T108" fmla="*/ 709 w 772"/>
                <a:gd name="T109" fmla="*/ 1053 h 1976"/>
                <a:gd name="T110" fmla="*/ 767 w 772"/>
                <a:gd name="T111" fmla="*/ 1003 h 1976"/>
                <a:gd name="T112" fmla="*/ 489 w 772"/>
                <a:gd name="T113" fmla="*/ 850 h 1976"/>
                <a:gd name="T114" fmla="*/ 360 w 772"/>
                <a:gd name="T115" fmla="*/ 826 h 1976"/>
                <a:gd name="T116" fmla="*/ 421 w 772"/>
                <a:gd name="T117" fmla="*/ 782 h 1976"/>
                <a:gd name="T118" fmla="*/ 529 w 772"/>
                <a:gd name="T119" fmla="*/ 794 h 1976"/>
                <a:gd name="T120" fmla="*/ 513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415A9C"/>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16" name="Freeform 70"/>
            <p:cNvSpPr>
              <a:spLocks/>
            </p:cNvSpPr>
            <p:nvPr userDrawn="1"/>
          </p:nvSpPr>
          <p:spPr bwMode="gray">
            <a:xfrm>
              <a:off x="1020" y="346"/>
              <a:ext cx="2189" cy="3756"/>
            </a:xfrm>
            <a:custGeom>
              <a:avLst/>
              <a:gdLst>
                <a:gd name="T0" fmla="*/ 1907 w 2188"/>
                <a:gd name="T1" fmla="*/ 3290 h 3756"/>
                <a:gd name="T2" fmla="*/ 2187 w 2188"/>
                <a:gd name="T3" fmla="*/ 336 h 3756"/>
                <a:gd name="T4" fmla="*/ 2157 w 2188"/>
                <a:gd name="T5" fmla="*/ 426 h 3756"/>
                <a:gd name="T6" fmla="*/ 2087 w 2188"/>
                <a:gd name="T7" fmla="*/ 368 h 3756"/>
                <a:gd name="T8" fmla="*/ 2079 w 2188"/>
                <a:gd name="T9" fmla="*/ 432 h 3756"/>
                <a:gd name="T10" fmla="*/ 2031 w 2188"/>
                <a:gd name="T11" fmla="*/ 374 h 3756"/>
                <a:gd name="T12" fmla="*/ 1991 w 2188"/>
                <a:gd name="T13" fmla="*/ 446 h 3756"/>
                <a:gd name="T14" fmla="*/ 1961 w 2188"/>
                <a:gd name="T15" fmla="*/ 396 h 3756"/>
                <a:gd name="T16" fmla="*/ 1915 w 2188"/>
                <a:gd name="T17" fmla="*/ 472 h 3756"/>
                <a:gd name="T18" fmla="*/ 1881 w 2188"/>
                <a:gd name="T19" fmla="*/ 416 h 3756"/>
                <a:gd name="T20" fmla="*/ 1851 w 2188"/>
                <a:gd name="T21" fmla="*/ 538 h 3756"/>
                <a:gd name="T22" fmla="*/ 1827 w 2188"/>
                <a:gd name="T23" fmla="*/ 458 h 3756"/>
                <a:gd name="T24" fmla="*/ 1771 w 2188"/>
                <a:gd name="T25" fmla="*/ 502 h 3756"/>
                <a:gd name="T26" fmla="*/ 1749 w 2188"/>
                <a:gd name="T27" fmla="*/ 544 h 3756"/>
                <a:gd name="T28" fmla="*/ 1663 w 2188"/>
                <a:gd name="T29" fmla="*/ 534 h 3756"/>
                <a:gd name="T30" fmla="*/ 1669 w 2188"/>
                <a:gd name="T31" fmla="*/ 594 h 3756"/>
                <a:gd name="T32" fmla="*/ 1557 w 2188"/>
                <a:gd name="T33" fmla="*/ 570 h 3756"/>
                <a:gd name="T34" fmla="*/ 1619 w 2188"/>
                <a:gd name="T35" fmla="*/ 638 h 3756"/>
                <a:gd name="T36" fmla="*/ 1631 w 2188"/>
                <a:gd name="T37" fmla="*/ 668 h 3756"/>
                <a:gd name="T38" fmla="*/ 1539 w 2188"/>
                <a:gd name="T39" fmla="*/ 638 h 3756"/>
                <a:gd name="T40" fmla="*/ 1545 w 2188"/>
                <a:gd name="T41" fmla="*/ 702 h 3756"/>
                <a:gd name="T42" fmla="*/ 1593 w 2188"/>
                <a:gd name="T43" fmla="*/ 762 h 3756"/>
                <a:gd name="T44" fmla="*/ 1421 w 2188"/>
                <a:gd name="T45" fmla="*/ 704 h 3756"/>
                <a:gd name="T46" fmla="*/ 1513 w 2188"/>
                <a:gd name="T47" fmla="*/ 784 h 3756"/>
                <a:gd name="T48" fmla="*/ 1533 w 2188"/>
                <a:gd name="T49" fmla="*/ 848 h 3756"/>
                <a:gd name="T50" fmla="*/ 1503 w 2188"/>
                <a:gd name="T51" fmla="*/ 890 h 3756"/>
                <a:gd name="T52" fmla="*/ 1425 w 2188"/>
                <a:gd name="T53" fmla="*/ 844 h 3756"/>
                <a:gd name="T54" fmla="*/ 1361 w 2188"/>
                <a:gd name="T55" fmla="*/ 830 h 3756"/>
                <a:gd name="T56" fmla="*/ 1309 w 2188"/>
                <a:gd name="T57" fmla="*/ 904 h 3756"/>
                <a:gd name="T58" fmla="*/ 1471 w 2188"/>
                <a:gd name="T59" fmla="*/ 920 h 3756"/>
                <a:gd name="T60" fmla="*/ 1385 w 2188"/>
                <a:gd name="T61" fmla="*/ 982 h 3756"/>
                <a:gd name="T62" fmla="*/ 1421 w 2188"/>
                <a:gd name="T63" fmla="*/ 1038 h 3756"/>
                <a:gd name="T64" fmla="*/ 1453 w 2188"/>
                <a:gd name="T65" fmla="*/ 1058 h 3756"/>
                <a:gd name="T66" fmla="*/ 1435 w 2188"/>
                <a:gd name="T67" fmla="*/ 1156 h 3756"/>
                <a:gd name="T68" fmla="*/ 1367 w 2188"/>
                <a:gd name="T69" fmla="*/ 1182 h 3756"/>
                <a:gd name="T70" fmla="*/ 1373 w 2188"/>
                <a:gd name="T71" fmla="*/ 1242 h 3756"/>
                <a:gd name="T72" fmla="*/ 1395 w 2188"/>
                <a:gd name="T73" fmla="*/ 1290 h 3756"/>
                <a:gd name="T74" fmla="*/ 1391 w 2188"/>
                <a:gd name="T75" fmla="*/ 1342 h 3756"/>
                <a:gd name="T76" fmla="*/ 1409 w 2188"/>
                <a:gd name="T77" fmla="*/ 1384 h 3756"/>
                <a:gd name="T78" fmla="*/ 1437 w 2188"/>
                <a:gd name="T79" fmla="*/ 1404 h 3756"/>
                <a:gd name="T80" fmla="*/ 1483 w 2188"/>
                <a:gd name="T81" fmla="*/ 1472 h 3756"/>
                <a:gd name="T82" fmla="*/ 1539 w 2188"/>
                <a:gd name="T83" fmla="*/ 1486 h 3756"/>
                <a:gd name="T84" fmla="*/ 1575 w 2188"/>
                <a:gd name="T85" fmla="*/ 1588 h 3756"/>
                <a:gd name="T86" fmla="*/ 1631 w 2188"/>
                <a:gd name="T87" fmla="*/ 1496 h 3756"/>
                <a:gd name="T88" fmla="*/ 1643 w 2188"/>
                <a:gd name="T89" fmla="*/ 1570 h 3756"/>
                <a:gd name="T90" fmla="*/ 1731 w 2188"/>
                <a:gd name="T91" fmla="*/ 1560 h 3756"/>
                <a:gd name="T92" fmla="*/ 1719 w 2188"/>
                <a:gd name="T93" fmla="*/ 1614 h 3756"/>
                <a:gd name="T94" fmla="*/ 1723 w 2188"/>
                <a:gd name="T95" fmla="*/ 1660 h 3756"/>
                <a:gd name="T96" fmla="*/ 1759 w 2188"/>
                <a:gd name="T97" fmla="*/ 1698 h 3756"/>
                <a:gd name="T98" fmla="*/ 1795 w 2188"/>
                <a:gd name="T99" fmla="*/ 1742 h 3756"/>
                <a:gd name="T100" fmla="*/ 1851 w 2188"/>
                <a:gd name="T101" fmla="*/ 1692 h 3756"/>
                <a:gd name="T102" fmla="*/ 1885 w 2188"/>
                <a:gd name="T103" fmla="*/ 1682 h 3756"/>
                <a:gd name="T104" fmla="*/ 1915 w 2188"/>
                <a:gd name="T105" fmla="*/ 1748 h 3756"/>
                <a:gd name="T106" fmla="*/ 1935 w 2188"/>
                <a:gd name="T107" fmla="*/ 1794 h 3756"/>
                <a:gd name="T108" fmla="*/ 1965 w 2188"/>
                <a:gd name="T109" fmla="*/ 1864 h 3756"/>
                <a:gd name="T110" fmla="*/ 2031 w 2188"/>
                <a:gd name="T111" fmla="*/ 1936 h 3756"/>
                <a:gd name="T112" fmla="*/ 1959 w 2188"/>
                <a:gd name="T113" fmla="*/ 2136 h 3756"/>
                <a:gd name="T114" fmla="*/ 1751 w 2188"/>
                <a:gd name="T115" fmla="*/ 2224 h 3756"/>
                <a:gd name="T116" fmla="*/ 1623 w 2188"/>
                <a:gd name="T117" fmla="*/ 2286 h 3756"/>
                <a:gd name="T118" fmla="*/ 1819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415A9C"/>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17" name="Freeform 71"/>
            <p:cNvSpPr>
              <a:spLocks noEditPoints="1"/>
            </p:cNvSpPr>
            <p:nvPr userDrawn="1"/>
          </p:nvSpPr>
          <p:spPr bwMode="gray">
            <a:xfrm>
              <a:off x="3270" y="2812"/>
              <a:ext cx="694" cy="687"/>
            </a:xfrm>
            <a:custGeom>
              <a:avLst/>
              <a:gdLst>
                <a:gd name="T0" fmla="*/ 176 w 696"/>
                <a:gd name="T1" fmla="*/ 312 h 676"/>
                <a:gd name="T2" fmla="*/ 186 w 696"/>
                <a:gd name="T3" fmla="*/ 252 h 676"/>
                <a:gd name="T4" fmla="*/ 208 w 696"/>
                <a:gd name="T5" fmla="*/ 204 h 676"/>
                <a:gd name="T6" fmla="*/ 242 w 696"/>
                <a:gd name="T7" fmla="*/ 168 h 676"/>
                <a:gd name="T8" fmla="*/ 290 w 696"/>
                <a:gd name="T9" fmla="*/ 144 h 676"/>
                <a:gd name="T10" fmla="*/ 348 w 696"/>
                <a:gd name="T11" fmla="*/ 136 h 676"/>
                <a:gd name="T12" fmla="*/ 388 w 696"/>
                <a:gd name="T13" fmla="*/ 140 h 676"/>
                <a:gd name="T14" fmla="*/ 438 w 696"/>
                <a:gd name="T15" fmla="*/ 158 h 676"/>
                <a:gd name="T16" fmla="*/ 476 w 696"/>
                <a:gd name="T17" fmla="*/ 188 h 676"/>
                <a:gd name="T18" fmla="*/ 502 w 696"/>
                <a:gd name="T19" fmla="*/ 232 h 676"/>
                <a:gd name="T20" fmla="*/ 516 w 696"/>
                <a:gd name="T21" fmla="*/ 290 h 676"/>
                <a:gd name="T22" fmla="*/ 518 w 696"/>
                <a:gd name="T23" fmla="*/ 334 h 676"/>
                <a:gd name="T24" fmla="*/ 512 w 696"/>
                <a:gd name="T25" fmla="*/ 396 h 676"/>
                <a:gd name="T26" fmla="*/ 494 w 696"/>
                <a:gd name="T27" fmla="*/ 450 h 676"/>
                <a:gd name="T28" fmla="*/ 466 w 696"/>
                <a:gd name="T29" fmla="*/ 492 h 676"/>
                <a:gd name="T30" fmla="*/ 424 w 696"/>
                <a:gd name="T31" fmla="*/ 522 h 676"/>
                <a:gd name="T32" fmla="*/ 370 w 696"/>
                <a:gd name="T33" fmla="*/ 538 h 676"/>
                <a:gd name="T34" fmla="*/ 328 w 696"/>
                <a:gd name="T35" fmla="*/ 538 h 676"/>
                <a:gd name="T36" fmla="*/ 276 w 696"/>
                <a:gd name="T37" fmla="*/ 524 h 676"/>
                <a:gd name="T38" fmla="*/ 232 w 696"/>
                <a:gd name="T39" fmla="*/ 494 h 676"/>
                <a:gd name="T40" fmla="*/ 202 w 696"/>
                <a:gd name="T41" fmla="*/ 450 h 676"/>
                <a:gd name="T42" fmla="*/ 182 w 696"/>
                <a:gd name="T43" fmla="*/ 396 h 676"/>
                <a:gd name="T44" fmla="*/ 176 w 696"/>
                <a:gd name="T45" fmla="*/ 334 h 676"/>
                <a:gd name="T46" fmla="*/ 348 w 696"/>
                <a:gd name="T47" fmla="*/ 676 h 676"/>
                <a:gd name="T48" fmla="*/ 458 w 696"/>
                <a:gd name="T49" fmla="*/ 660 h 676"/>
                <a:gd name="T50" fmla="*/ 550 w 696"/>
                <a:gd name="T51" fmla="*/ 618 h 676"/>
                <a:gd name="T52" fmla="*/ 622 w 696"/>
                <a:gd name="T53" fmla="*/ 552 h 676"/>
                <a:gd name="T54" fmla="*/ 670 w 696"/>
                <a:gd name="T55" fmla="*/ 466 h 676"/>
                <a:gd name="T56" fmla="*/ 694 w 696"/>
                <a:gd name="T57" fmla="*/ 368 h 676"/>
                <a:gd name="T58" fmla="*/ 694 w 696"/>
                <a:gd name="T59" fmla="*/ 298 h 676"/>
                <a:gd name="T60" fmla="*/ 670 w 696"/>
                <a:gd name="T61" fmla="*/ 198 h 676"/>
                <a:gd name="T62" fmla="*/ 620 w 696"/>
                <a:gd name="T63" fmla="*/ 116 h 676"/>
                <a:gd name="T64" fmla="*/ 548 w 696"/>
                <a:gd name="T65" fmla="*/ 52 h 676"/>
                <a:gd name="T66" fmla="*/ 458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66 h 676"/>
                <a:gd name="T78" fmla="*/ 6 w 696"/>
                <a:gd name="T79" fmla="*/ 262 h 676"/>
                <a:gd name="T80" fmla="*/ 0 w 696"/>
                <a:gd name="T81" fmla="*/ 334 h 676"/>
                <a:gd name="T82" fmla="*/ 14 w 696"/>
                <a:gd name="T83" fmla="*/ 438 h 676"/>
                <a:gd name="T84" fmla="*/ 56 w 696"/>
                <a:gd name="T85" fmla="*/ 530 h 676"/>
                <a:gd name="T86" fmla="*/ 122 w 696"/>
                <a:gd name="T87" fmla="*/ 600 h 676"/>
                <a:gd name="T88" fmla="*/ 208 w 696"/>
                <a:gd name="T89" fmla="*/ 650 h 676"/>
                <a:gd name="T90" fmla="*/ 310 w 696"/>
                <a:gd name="T91" fmla="*/ 674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18" name="Freeform 72"/>
            <p:cNvSpPr>
              <a:spLocks/>
            </p:cNvSpPr>
            <p:nvPr userDrawn="1"/>
          </p:nvSpPr>
          <p:spPr bwMode="gray">
            <a:xfrm>
              <a:off x="4044" y="2812"/>
              <a:ext cx="492" cy="687"/>
            </a:xfrm>
            <a:custGeom>
              <a:avLst/>
              <a:gdLst>
                <a:gd name="T0" fmla="*/ 412 w 480"/>
                <a:gd name="T1" fmla="*/ 138 h 676"/>
                <a:gd name="T2" fmla="*/ 324 w 480"/>
                <a:gd name="T3" fmla="*/ 126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8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38 w 480"/>
                <a:gd name="T117" fmla="*/ 2 h 676"/>
                <a:gd name="T118" fmla="*/ 412 w 480"/>
                <a:gd name="T119" fmla="*/ 138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19" name="Freeform 73"/>
            <p:cNvSpPr>
              <a:spLocks/>
            </p:cNvSpPr>
            <p:nvPr userDrawn="1"/>
          </p:nvSpPr>
          <p:spPr bwMode="gray">
            <a:xfrm>
              <a:off x="1521" y="2586"/>
              <a:ext cx="255" cy="885"/>
            </a:xfrm>
            <a:custGeom>
              <a:avLst/>
              <a:gdLst>
                <a:gd name="T0" fmla="*/ 20 w 250"/>
                <a:gd name="T1" fmla="*/ 890 h 890"/>
                <a:gd name="T2" fmla="*/ 20 w 250"/>
                <a:gd name="T3" fmla="*/ 890 h 890"/>
                <a:gd name="T4" fmla="*/ 26 w 250"/>
                <a:gd name="T5" fmla="*/ 786 h 890"/>
                <a:gd name="T6" fmla="*/ 28 w 250"/>
                <a:gd name="T7" fmla="*/ 660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30 w 250"/>
                <a:gd name="T21" fmla="*/ 0 h 890"/>
                <a:gd name="T22" fmla="*/ 230 w 250"/>
                <a:gd name="T23" fmla="*/ 0 h 890"/>
                <a:gd name="T24" fmla="*/ 230 w 250"/>
                <a:gd name="T25" fmla="*/ 54 h 890"/>
                <a:gd name="T26" fmla="*/ 226 w 250"/>
                <a:gd name="T27" fmla="*/ 114 h 890"/>
                <a:gd name="T28" fmla="*/ 224 w 250"/>
                <a:gd name="T29" fmla="*/ 180 h 890"/>
                <a:gd name="T30" fmla="*/ 224 w 250"/>
                <a:gd name="T31" fmla="*/ 254 h 890"/>
                <a:gd name="T32" fmla="*/ 224 w 250"/>
                <a:gd name="T33" fmla="*/ 578 h 890"/>
                <a:gd name="T34" fmla="*/ 224 w 250"/>
                <a:gd name="T35" fmla="*/ 578 h 890"/>
                <a:gd name="T36" fmla="*/ 226 w 250"/>
                <a:gd name="T37" fmla="*/ 654 h 890"/>
                <a:gd name="T38" fmla="*/ 232 w 250"/>
                <a:gd name="T39" fmla="*/ 736 h 890"/>
                <a:gd name="T40" fmla="*/ 240 w 250"/>
                <a:gd name="T41" fmla="*/ 818 h 890"/>
                <a:gd name="T42" fmla="*/ 250 w 250"/>
                <a:gd name="T43" fmla="*/ 890 h 890"/>
                <a:gd name="T44" fmla="*/ 20 w 250"/>
                <a:gd name="T45" fmla="*/ 89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20" name="Freeform 74"/>
            <p:cNvSpPr>
              <a:spLocks noEditPoints="1"/>
            </p:cNvSpPr>
            <p:nvPr userDrawn="1"/>
          </p:nvSpPr>
          <p:spPr bwMode="gray">
            <a:xfrm>
              <a:off x="1908" y="2812"/>
              <a:ext cx="721" cy="941"/>
            </a:xfrm>
            <a:custGeom>
              <a:avLst/>
              <a:gdLst>
                <a:gd name="T0" fmla="*/ 204 w 722"/>
                <a:gd name="T1" fmla="*/ 328 h 938"/>
                <a:gd name="T2" fmla="*/ 214 w 722"/>
                <a:gd name="T3" fmla="*/ 264 h 938"/>
                <a:gd name="T4" fmla="*/ 236 w 722"/>
                <a:gd name="T5" fmla="*/ 212 h 938"/>
                <a:gd name="T6" fmla="*/ 268 w 722"/>
                <a:gd name="T7" fmla="*/ 170 h 938"/>
                <a:gd name="T8" fmla="*/ 312 w 722"/>
                <a:gd name="T9" fmla="*/ 146 h 938"/>
                <a:gd name="T10" fmla="*/ 370 w 722"/>
                <a:gd name="T11" fmla="*/ 136 h 938"/>
                <a:gd name="T12" fmla="*/ 406 w 722"/>
                <a:gd name="T13" fmla="*/ 140 h 938"/>
                <a:gd name="T14" fmla="*/ 456 w 722"/>
                <a:gd name="T15" fmla="*/ 160 h 938"/>
                <a:gd name="T16" fmla="*/ 496 w 722"/>
                <a:gd name="T17" fmla="*/ 196 h 938"/>
                <a:gd name="T18" fmla="*/ 526 w 722"/>
                <a:gd name="T19" fmla="*/ 246 h 938"/>
                <a:gd name="T20" fmla="*/ 542 w 722"/>
                <a:gd name="T21" fmla="*/ 306 h 938"/>
                <a:gd name="T22" fmla="*/ 546 w 722"/>
                <a:gd name="T23" fmla="*/ 352 h 938"/>
                <a:gd name="T24" fmla="*/ 540 w 722"/>
                <a:gd name="T25" fmla="*/ 410 h 938"/>
                <a:gd name="T26" fmla="*/ 522 w 722"/>
                <a:gd name="T27" fmla="*/ 460 h 938"/>
                <a:gd name="T28" fmla="*/ 492 w 722"/>
                <a:gd name="T29" fmla="*/ 498 h 938"/>
                <a:gd name="T30" fmla="*/ 450 w 722"/>
                <a:gd name="T31" fmla="*/ 526 h 938"/>
                <a:gd name="T32" fmla="*/ 398 w 722"/>
                <a:gd name="T33" fmla="*/ 538 h 938"/>
                <a:gd name="T34" fmla="*/ 358 w 722"/>
                <a:gd name="T35" fmla="*/ 538 h 938"/>
                <a:gd name="T36" fmla="*/ 304 w 722"/>
                <a:gd name="T37" fmla="*/ 526 h 938"/>
                <a:gd name="T38" fmla="*/ 260 w 722"/>
                <a:gd name="T39" fmla="*/ 502 h 938"/>
                <a:gd name="T40" fmla="*/ 230 w 722"/>
                <a:gd name="T41" fmla="*/ 466 h 938"/>
                <a:gd name="T42" fmla="*/ 210 w 722"/>
                <a:gd name="T43" fmla="*/ 414 h 938"/>
                <a:gd name="T44" fmla="*/ 204 w 722"/>
                <a:gd name="T45" fmla="*/ 352 h 938"/>
                <a:gd name="T46" fmla="*/ 230 w 722"/>
                <a:gd name="T47" fmla="*/ 926 h 938"/>
                <a:gd name="T48" fmla="*/ 218 w 722"/>
                <a:gd name="T49" fmla="*/ 726 h 938"/>
                <a:gd name="T50" fmla="*/ 218 w 722"/>
                <a:gd name="T51" fmla="*/ 614 h 938"/>
                <a:gd name="T52" fmla="*/ 296 w 722"/>
                <a:gd name="T53" fmla="*/ 654 h 938"/>
                <a:gd name="T54" fmla="*/ 384 w 722"/>
                <a:gd name="T55" fmla="*/ 674 h 938"/>
                <a:gd name="T56" fmla="*/ 454 w 722"/>
                <a:gd name="T57" fmla="*/ 674 h 938"/>
                <a:gd name="T58" fmla="*/ 544 w 722"/>
                <a:gd name="T59" fmla="*/ 652 h 938"/>
                <a:gd name="T60" fmla="*/ 618 w 722"/>
                <a:gd name="T61" fmla="*/ 604 h 938"/>
                <a:gd name="T62" fmla="*/ 674 w 722"/>
                <a:gd name="T63" fmla="*/ 536 h 938"/>
                <a:gd name="T64" fmla="*/ 710 w 722"/>
                <a:gd name="T65" fmla="*/ 450 h 938"/>
                <a:gd name="T66" fmla="*/ 722 w 722"/>
                <a:gd name="T67" fmla="*/ 350 h 938"/>
                <a:gd name="T68" fmla="*/ 716 w 722"/>
                <a:gd name="T69" fmla="*/ 276 h 938"/>
                <a:gd name="T70" fmla="*/ 686 w 722"/>
                <a:gd name="T71" fmla="*/ 178 h 938"/>
                <a:gd name="T72" fmla="*/ 636 w 722"/>
                <a:gd name="T73" fmla="*/ 98 h 938"/>
                <a:gd name="T74" fmla="*/ 566 w 722"/>
                <a:gd name="T75" fmla="*/ 40 h 938"/>
                <a:gd name="T76" fmla="*/ 478 w 722"/>
                <a:gd name="T77" fmla="*/ 6 h 938"/>
                <a:gd name="T78" fmla="*/ 412 w 722"/>
                <a:gd name="T79" fmla="*/ 0 h 938"/>
                <a:gd name="T80" fmla="*/ 348 w 722"/>
                <a:gd name="T81" fmla="*/ 6 h 938"/>
                <a:gd name="T82" fmla="*/ 298 w 722"/>
                <a:gd name="T83" fmla="*/ 22 h 938"/>
                <a:gd name="T84" fmla="*/ 226 w 722"/>
                <a:gd name="T85" fmla="*/ 70 h 938"/>
                <a:gd name="T86" fmla="*/ 190 w 722"/>
                <a:gd name="T87" fmla="*/ 106 h 938"/>
                <a:gd name="T88" fmla="*/ 168 w 722"/>
                <a:gd name="T89" fmla="*/ 16 h 938"/>
                <a:gd name="T90" fmla="*/ 16 w 722"/>
                <a:gd name="T91" fmla="*/ 110 h 938"/>
                <a:gd name="T92" fmla="*/ 38 w 722"/>
                <a:gd name="T93" fmla="*/ 270 h 938"/>
                <a:gd name="T94" fmla="*/ 40 w 722"/>
                <a:gd name="T95" fmla="*/ 614 h 938"/>
                <a:gd name="T96" fmla="*/ 38 w 722"/>
                <a:gd name="T97" fmla="*/ 694 h 938"/>
                <a:gd name="T98" fmla="*/ 230 w 722"/>
                <a:gd name="T99" fmla="*/ 926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sp>
          <p:nvSpPr>
            <p:cNvPr id="21" name="Freeform 75"/>
            <p:cNvSpPr>
              <a:spLocks/>
            </p:cNvSpPr>
            <p:nvPr userDrawn="1"/>
          </p:nvSpPr>
          <p:spPr bwMode="gray">
            <a:xfrm>
              <a:off x="2717" y="2812"/>
              <a:ext cx="475" cy="687"/>
            </a:xfrm>
            <a:custGeom>
              <a:avLst/>
              <a:gdLst>
                <a:gd name="T0" fmla="*/ 396 w 480"/>
                <a:gd name="T1" fmla="*/ 136 h 676"/>
                <a:gd name="T2" fmla="*/ 322 w 480"/>
                <a:gd name="T3" fmla="*/ 124 h 676"/>
                <a:gd name="T4" fmla="*/ 294 w 480"/>
                <a:gd name="T5" fmla="*/ 124 h 676"/>
                <a:gd name="T6" fmla="*/ 248 w 480"/>
                <a:gd name="T7" fmla="*/ 126 h 676"/>
                <a:gd name="T8" fmla="*/ 210 w 480"/>
                <a:gd name="T9" fmla="*/ 136 h 676"/>
                <a:gd name="T10" fmla="*/ 186 w 480"/>
                <a:gd name="T11" fmla="*/ 152 h 676"/>
                <a:gd name="T12" fmla="*/ 178 w 480"/>
                <a:gd name="T13" fmla="*/ 174 h 676"/>
                <a:gd name="T14" fmla="*/ 178 w 480"/>
                <a:gd name="T15" fmla="*/ 180 h 676"/>
                <a:gd name="T16" fmla="*/ 188 w 480"/>
                <a:gd name="T17" fmla="*/ 202 h 676"/>
                <a:gd name="T18" fmla="*/ 220 w 480"/>
                <a:gd name="T19" fmla="*/ 228 h 676"/>
                <a:gd name="T20" fmla="*/ 264 w 480"/>
                <a:gd name="T21" fmla="*/ 254 h 676"/>
                <a:gd name="T22" fmla="*/ 316 w 480"/>
                <a:gd name="T23" fmla="*/ 282 h 676"/>
                <a:gd name="T24" fmla="*/ 370 w 480"/>
                <a:gd name="T25" fmla="*/ 314 h 676"/>
                <a:gd name="T26" fmla="*/ 424 w 480"/>
                <a:gd name="T27" fmla="*/ 354 h 676"/>
                <a:gd name="T28" fmla="*/ 446 w 480"/>
                <a:gd name="T29" fmla="*/ 380 h 676"/>
                <a:gd name="T30" fmla="*/ 464 w 480"/>
                <a:gd name="T31" fmla="*/ 410 h 676"/>
                <a:gd name="T32" fmla="*/ 476 w 480"/>
                <a:gd name="T33" fmla="*/ 444 h 676"/>
                <a:gd name="T34" fmla="*/ 480 w 480"/>
                <a:gd name="T35" fmla="*/ 482 h 676"/>
                <a:gd name="T36" fmla="*/ 480 w 480"/>
                <a:gd name="T37" fmla="*/ 504 h 676"/>
                <a:gd name="T38" fmla="*/ 470 w 480"/>
                <a:gd name="T39" fmla="*/ 546 h 676"/>
                <a:gd name="T40" fmla="*/ 450 w 480"/>
                <a:gd name="T41" fmla="*/ 582 h 676"/>
                <a:gd name="T42" fmla="*/ 422 w 480"/>
                <a:gd name="T43" fmla="*/ 612 h 676"/>
                <a:gd name="T44" fmla="*/ 386 w 480"/>
                <a:gd name="T45" fmla="*/ 636 h 676"/>
                <a:gd name="T46" fmla="*/ 342 w 480"/>
                <a:gd name="T47" fmla="*/ 656 h 676"/>
                <a:gd name="T48" fmla="*/ 292 w 480"/>
                <a:gd name="T49" fmla="*/ 668 h 676"/>
                <a:gd name="T50" fmla="*/ 234 w 480"/>
                <a:gd name="T51" fmla="*/ 674 h 676"/>
                <a:gd name="T52" fmla="*/ 204 w 480"/>
                <a:gd name="T53" fmla="*/ 676 h 676"/>
                <a:gd name="T54" fmla="*/ 150 w 480"/>
                <a:gd name="T55" fmla="*/ 674 h 676"/>
                <a:gd name="T56" fmla="*/ 58 w 480"/>
                <a:gd name="T57" fmla="*/ 658 h 676"/>
                <a:gd name="T58" fmla="*/ 12 w 480"/>
                <a:gd name="T59" fmla="*/ 510 h 676"/>
                <a:gd name="T60" fmla="*/ 54 w 480"/>
                <a:gd name="T61" fmla="*/ 522 h 676"/>
                <a:gd name="T62" fmla="*/ 130 w 480"/>
                <a:gd name="T63" fmla="*/ 542 h 676"/>
                <a:gd name="T64" fmla="*/ 184 w 480"/>
                <a:gd name="T65" fmla="*/ 550 h 676"/>
                <a:gd name="T66" fmla="*/ 210 w 480"/>
                <a:gd name="T67" fmla="*/ 552 h 676"/>
                <a:gd name="T68" fmla="*/ 244 w 480"/>
                <a:gd name="T69" fmla="*/ 548 h 676"/>
                <a:gd name="T70" fmla="*/ 274 w 480"/>
                <a:gd name="T71" fmla="*/ 536 h 676"/>
                <a:gd name="T72" fmla="*/ 296 w 480"/>
                <a:gd name="T73" fmla="*/ 516 h 676"/>
                <a:gd name="T74" fmla="*/ 304 w 480"/>
                <a:gd name="T75" fmla="*/ 488 h 676"/>
                <a:gd name="T76" fmla="*/ 304 w 480"/>
                <a:gd name="T77" fmla="*/ 480 h 676"/>
                <a:gd name="T78" fmla="*/ 294 w 480"/>
                <a:gd name="T79" fmla="*/ 460 h 676"/>
                <a:gd name="T80" fmla="*/ 266 w 480"/>
                <a:gd name="T81" fmla="*/ 436 h 676"/>
                <a:gd name="T82" fmla="*/ 222 w 480"/>
                <a:gd name="T83" fmla="*/ 410 h 676"/>
                <a:gd name="T84" fmla="*/ 166 w 480"/>
                <a:gd name="T85" fmla="*/ 380 h 676"/>
                <a:gd name="T86" fmla="*/ 110 w 480"/>
                <a:gd name="T87" fmla="*/ 346 h 676"/>
                <a:gd name="T88" fmla="*/ 56 w 480"/>
                <a:gd name="T89" fmla="*/ 298 h 676"/>
                <a:gd name="T90" fmla="*/ 34 w 480"/>
                <a:gd name="T91" fmla="*/ 272 h 676"/>
                <a:gd name="T92" fmla="*/ 16 w 480"/>
                <a:gd name="T93" fmla="*/ 240 h 676"/>
                <a:gd name="T94" fmla="*/ 4 w 480"/>
                <a:gd name="T95" fmla="*/ 208 h 676"/>
                <a:gd name="T96" fmla="*/ 0 w 480"/>
                <a:gd name="T97" fmla="*/ 174 h 676"/>
                <a:gd name="T98" fmla="*/ 2 w 480"/>
                <a:gd name="T99" fmla="*/ 154 h 676"/>
                <a:gd name="T100" fmla="*/ 12 w 480"/>
                <a:gd name="T101" fmla="*/ 116 h 676"/>
                <a:gd name="T102" fmla="*/ 32 w 480"/>
                <a:gd name="T103" fmla="*/ 84 h 676"/>
                <a:gd name="T104" fmla="*/ 60 w 480"/>
                <a:gd name="T105" fmla="*/ 56 h 676"/>
                <a:gd name="T106" fmla="*/ 94 w 480"/>
                <a:gd name="T107" fmla="*/ 34 h 676"/>
                <a:gd name="T108" fmla="*/ 136 w 480"/>
                <a:gd name="T109" fmla="*/ 18 h 676"/>
                <a:gd name="T110" fmla="*/ 184 w 480"/>
                <a:gd name="T111" fmla="*/ 6 h 676"/>
                <a:gd name="T112" fmla="*/ 236 w 480"/>
                <a:gd name="T113" fmla="*/ 0 h 676"/>
                <a:gd name="T114" fmla="*/ 264 w 480"/>
                <a:gd name="T115" fmla="*/ 0 h 676"/>
                <a:gd name="T116" fmla="*/ 344 w 480"/>
                <a:gd name="T117" fmla="*/ 4 h 676"/>
                <a:gd name="T118" fmla="*/ 396 w 480"/>
                <a:gd name="T119" fmla="*/ 136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r" defTabSz="914400" eaLnBrk="0" hangingPunct="0">
                <a:spcBef>
                  <a:spcPct val="20000"/>
                </a:spcBef>
                <a:defRPr/>
              </a:pPr>
              <a:endParaRPr lang="en-US" dirty="0">
                <a:solidFill>
                  <a:srgbClr val="2E9DC8"/>
                </a:solidFill>
                <a:latin typeface="Arial" charset="0"/>
                <a:ea typeface="+mn-ea"/>
              </a:endParaRPr>
            </a:p>
          </p:txBody>
        </p:sp>
      </p:grpSp>
      <p:sp>
        <p:nvSpPr>
          <p:cNvPr id="22" name="Text Box 26"/>
          <p:cNvSpPr txBox="1">
            <a:spLocks noChangeArrowheads="1"/>
          </p:cNvSpPr>
          <p:nvPr userDrawn="1"/>
        </p:nvSpPr>
        <p:spPr bwMode="gray">
          <a:xfrm>
            <a:off x="4152900" y="6324600"/>
            <a:ext cx="4448908" cy="495300"/>
          </a:xfrm>
          <a:prstGeom prst="rect">
            <a:avLst/>
          </a:prstGeom>
          <a:solidFill>
            <a:schemeClr val="bg1"/>
          </a:solidFill>
          <a:ln w="9525" algn="ctr">
            <a:noFill/>
            <a:miter lim="800000"/>
            <a:headEnd/>
            <a:tailEnd/>
          </a:ln>
          <a:effectLst/>
        </p:spPr>
        <p:txBody>
          <a:bodyPr lIns="90000" tIns="46800" rIns="90000" bIns="46800">
            <a:spAutoFit/>
          </a:bodyPr>
          <a:lstStyle/>
          <a:p>
            <a:pPr algn="r" defTabSz="914400" eaLnBrk="0" hangingPunct="0">
              <a:spcBef>
                <a:spcPct val="20000"/>
              </a:spcBef>
              <a:defRPr/>
            </a:pPr>
            <a:r>
              <a:rPr lang="en-US" sz="1400" b="1" i="1" dirty="0">
                <a:solidFill>
                  <a:srgbClr val="339999"/>
                </a:solidFill>
                <a:latin typeface="Cambria" pitchFamily="18" charset="0"/>
                <a:ea typeface="+mn-ea"/>
              </a:rPr>
              <a:t>A</a:t>
            </a:r>
            <a:r>
              <a:rPr lang="en-US" sz="1200" b="1" i="1" dirty="0">
                <a:solidFill>
                  <a:srgbClr val="339999"/>
                </a:solidFill>
                <a:latin typeface="Cambria" pitchFamily="18" charset="0"/>
                <a:ea typeface="+mn-ea"/>
              </a:rPr>
              <a:t> </a:t>
            </a:r>
            <a:r>
              <a:rPr lang="en-US" sz="1400" b="1" i="1" dirty="0">
                <a:solidFill>
                  <a:srgbClr val="339999"/>
                </a:solidFill>
                <a:latin typeface="Cambria" pitchFamily="18" charset="0"/>
                <a:ea typeface="+mn-ea"/>
              </a:rPr>
              <a:t>Global @dvisory</a:t>
            </a:r>
            <a:r>
              <a:rPr lang="en-GB" sz="1200" b="1" dirty="0">
                <a:solidFill>
                  <a:srgbClr val="339999"/>
                </a:solidFill>
                <a:latin typeface="Arial" charset="0"/>
                <a:ea typeface="+mn-ea"/>
              </a:rPr>
              <a:t> – June 2012 – G@33</a:t>
            </a:r>
            <a:br>
              <a:rPr lang="en-GB" sz="1200" b="1" dirty="0">
                <a:solidFill>
                  <a:srgbClr val="339999"/>
                </a:solidFill>
                <a:latin typeface="Arial" charset="0"/>
                <a:ea typeface="+mn-ea"/>
              </a:rPr>
            </a:br>
            <a:r>
              <a:rPr lang="en-GB" sz="1200" b="1" dirty="0">
                <a:solidFill>
                  <a:srgbClr val="339999"/>
                </a:solidFill>
                <a:latin typeface="Arial" charset="0"/>
                <a:ea typeface="+mn-ea"/>
              </a:rPr>
              <a:t>The </a:t>
            </a:r>
            <a:r>
              <a:rPr lang="en-US" sz="1200" b="1" dirty="0">
                <a:solidFill>
                  <a:srgbClr val="339999"/>
                </a:solidFill>
                <a:latin typeface="Arial" charset="0"/>
                <a:ea typeface="+mn-ea"/>
              </a:rPr>
              <a:t>Economic Pulse</a:t>
            </a:r>
            <a:endParaRPr lang="en-CA" sz="1200" b="1" dirty="0">
              <a:solidFill>
                <a:srgbClr val="339999"/>
              </a:solidFill>
              <a:latin typeface="Arial" charset="0"/>
              <a:ea typeface="+mn-ea"/>
            </a:endParaRPr>
          </a:p>
        </p:txBody>
      </p:sp>
      <p:sp>
        <p:nvSpPr>
          <p:cNvPr id="25" name="Title 1"/>
          <p:cNvSpPr>
            <a:spLocks noGrp="1"/>
          </p:cNvSpPr>
          <p:nvPr>
            <p:ph type="title"/>
          </p:nvPr>
        </p:nvSpPr>
        <p:spPr>
          <a:xfrm>
            <a:off x="1207552" y="149056"/>
            <a:ext cx="6753111" cy="550862"/>
          </a:xfrm>
        </p:spPr>
        <p:txBody>
          <a:bodyPr anchor="b"/>
          <a:lstStyle>
            <a:lvl1pPr>
              <a:defRPr b="1">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26979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Question and Content with Base/Source">
    <p:spTree>
      <p:nvGrpSpPr>
        <p:cNvPr id="1" name=""/>
        <p:cNvGrpSpPr/>
        <p:nvPr/>
      </p:nvGrpSpPr>
      <p:grpSpPr>
        <a:xfrm>
          <a:off x="0" y="0"/>
          <a:ext cx="0" cy="0"/>
          <a:chOff x="0" y="0"/>
          <a:chExt cx="0" cy="0"/>
        </a:xfrm>
      </p:grpSpPr>
      <p:cxnSp>
        <p:nvCxnSpPr>
          <p:cNvPr id="6" name="Straight Connector 5"/>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7" name="Straight Connector 17"/>
          <p:cNvCxnSpPr>
            <a:cxnSpLocks noChangeShapeType="1"/>
          </p:cNvCxnSpPr>
          <p:nvPr userDrawn="1"/>
        </p:nvCxnSpPr>
        <p:spPr bwMode="auto">
          <a:xfrm>
            <a:off x="0" y="815975"/>
            <a:ext cx="9144000" cy="1588"/>
          </a:xfrm>
          <a:prstGeom prst="line">
            <a:avLst/>
          </a:prstGeom>
          <a:noFill/>
          <a:ln w="28575" algn="ctr">
            <a:solidFill>
              <a:schemeClr val="tx2"/>
            </a:solidFill>
            <a:round/>
            <a:headEnd/>
            <a:tailEnd/>
          </a:ln>
          <a:extLst>
            <a:ext uri="{909E8E84-426E-40DD-AFC4-6F175D3DCCD1}">
              <a14:hiddenFill xmlns:a14="http://schemas.microsoft.com/office/drawing/2010/main">
                <a:noFill/>
              </a14:hiddenFill>
            </a:ext>
          </a:extLst>
        </p:spPr>
      </p:cxnSp>
      <p:sp>
        <p:nvSpPr>
          <p:cNvPr id="13" name="Text Placeholder 6"/>
          <p:cNvSpPr>
            <a:spLocks noGrp="1"/>
          </p:cNvSpPr>
          <p:nvPr>
            <p:ph type="body" sz="quarter" idx="11"/>
          </p:nvPr>
        </p:nvSpPr>
        <p:spPr>
          <a:xfrm>
            <a:off x="0" y="829820"/>
            <a:ext cx="9144000" cy="453183"/>
          </a:xfrm>
          <a:prstGeom prst="rect">
            <a:avLst/>
          </a:prstGeom>
          <a:solidFill>
            <a:schemeClr val="bg2"/>
          </a:solidFill>
        </p:spPr>
        <p:txBody>
          <a:bodyPr lIns="216000" tIns="72000" rIns="216000" bIns="7200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GB" dirty="0"/>
          </a:p>
        </p:txBody>
      </p:sp>
      <p:sp>
        <p:nvSpPr>
          <p:cNvPr id="10" name="Text Placeholder 8"/>
          <p:cNvSpPr>
            <a:spLocks noGrp="1"/>
          </p:cNvSpPr>
          <p:nvPr>
            <p:ph type="body" sz="quarter" idx="12"/>
          </p:nvPr>
        </p:nvSpPr>
        <p:spPr>
          <a:xfrm>
            <a:off x="227138" y="6032506"/>
            <a:ext cx="5723792" cy="349251"/>
          </a:xfrm>
          <a:prstGeom prst="rect">
            <a:avLst/>
          </a:prstGeom>
        </p:spPr>
        <p:txBody>
          <a:bodyPr anchor="ctr"/>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chemeClr val="tx1">
                    <a:lumMod val="75000"/>
                  </a:schemeClr>
                </a:solidFill>
              </a:defRPr>
            </a:lvl1pPr>
          </a:lstStyle>
          <a:p>
            <a:pPr lvl="0"/>
            <a:r>
              <a:rPr lang="en-US" smtClean="0"/>
              <a:t>Click to edit Master text styles</a:t>
            </a:r>
          </a:p>
        </p:txBody>
      </p:sp>
      <p:sp>
        <p:nvSpPr>
          <p:cNvPr id="11" name="Text Placeholder 8"/>
          <p:cNvSpPr>
            <a:spLocks noGrp="1"/>
          </p:cNvSpPr>
          <p:nvPr>
            <p:ph type="body" sz="quarter" idx="13"/>
          </p:nvPr>
        </p:nvSpPr>
        <p:spPr>
          <a:xfrm>
            <a:off x="6174494" y="6039179"/>
            <a:ext cx="2742372" cy="346129"/>
          </a:xfrm>
          <a:prstGeom prst="rect">
            <a:avLst/>
          </a:prstGeom>
        </p:spPr>
        <p:txBody>
          <a:bodyPr anchor="ctr"/>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chemeClr val="tx1">
                    <a:lumMod val="75000"/>
                  </a:schemeClr>
                </a:solidFill>
              </a:defRPr>
            </a:lvl1pPr>
          </a:lstStyle>
          <a:p>
            <a:pPr lvl="0"/>
            <a:r>
              <a:rPr lang="en-US" smtClean="0"/>
              <a:t>Click to edit Master text styles</a:t>
            </a:r>
          </a:p>
        </p:txBody>
      </p:sp>
    </p:spTree>
    <p:extLst>
      <p:ext uri="{BB962C8B-B14F-4D97-AF65-F5344CB8AC3E}">
        <p14:creationId xmlns:p14="http://schemas.microsoft.com/office/powerpoint/2010/main" val="25965627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111"/>
          <p:cNvSpPr>
            <a:spLocks noChangeArrowheads="1"/>
          </p:cNvSpPr>
          <p:nvPr userDrawn="1"/>
        </p:nvSpPr>
        <p:spPr bwMode="auto">
          <a:xfrm>
            <a:off x="0" y="811425"/>
            <a:ext cx="9144000" cy="504056"/>
          </a:xfrm>
          <a:prstGeom prst="rect">
            <a:avLst/>
          </a:prstGeom>
          <a:solidFill>
            <a:schemeClr val="tx2">
              <a:lumMod val="90000"/>
              <a:lumOff val="10000"/>
            </a:schemeClr>
          </a:solidFill>
          <a:ln w="9525">
            <a:noFill/>
            <a:miter lim="800000"/>
            <a:headEnd/>
            <a:tailEnd/>
          </a:ln>
          <a:effectLst/>
        </p:spPr>
        <p:txBody>
          <a:bodyPr wrap="none" lIns="90000" tIns="46800" rIns="90000" bIns="46800" anchor="ctr"/>
          <a:lstStyle/>
          <a:p>
            <a:pPr defTabSz="914400">
              <a:defRPr/>
            </a:pPr>
            <a:endParaRPr lang="en-GB" sz="2400" dirty="0">
              <a:solidFill>
                <a:srgbClr val="2E9DC8"/>
              </a:solidFill>
              <a:latin typeface="Arial" charset="0"/>
              <a:ea typeface="+mn-ea"/>
            </a:endParaRPr>
          </a:p>
        </p:txBody>
      </p:sp>
      <p:sp>
        <p:nvSpPr>
          <p:cNvPr id="5" name="Text Placeholder 6"/>
          <p:cNvSpPr>
            <a:spLocks noGrp="1"/>
          </p:cNvSpPr>
          <p:nvPr>
            <p:ph type="body" sz="quarter" idx="11"/>
          </p:nvPr>
        </p:nvSpPr>
        <p:spPr>
          <a:xfrm>
            <a:off x="317993" y="836613"/>
            <a:ext cx="8508023" cy="431800"/>
          </a:xfrm>
        </p:spPr>
        <p:txBody>
          <a:bodyPr lIns="0" tIns="0" rIns="0" bIns="0" anchor="ctr" anchorCtr="0"/>
          <a:lstStyle>
            <a:lvl1pPr marL="0" indent="0">
              <a:buNone/>
              <a:defRPr sz="1400" b="1" i="1">
                <a:solidFill>
                  <a:schemeClr val="bg1"/>
                </a:solidFil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6" name="Text Placeholder 8"/>
          <p:cNvSpPr>
            <a:spLocks noGrp="1"/>
          </p:cNvSpPr>
          <p:nvPr>
            <p:ph type="body" sz="quarter" idx="12" hasCustomPrompt="1"/>
          </p:nvPr>
        </p:nvSpPr>
        <p:spPr>
          <a:xfrm>
            <a:off x="1714504" y="6391284"/>
            <a:ext cx="6513635" cy="466725"/>
          </a:xfrm>
        </p:spPr>
        <p:txBody>
          <a:bodyPr anchor="ctr" anchorCtr="0"/>
          <a:lstStyle>
            <a:lvl1pPr marL="0" indent="0" algn="l">
              <a:buNone/>
              <a:defRPr sz="900">
                <a:solidFill>
                  <a:schemeClr val="tx1">
                    <a:lumMod val="60000"/>
                    <a:lumOff val="40000"/>
                  </a:schemeClr>
                </a:solidFill>
              </a:defRPr>
            </a:lvl1pPr>
          </a:lstStyle>
          <a:p>
            <a:pPr lvl="0"/>
            <a:r>
              <a:rPr lang="en-US" dirty="0" smtClean="0"/>
              <a:t>Base/Source</a:t>
            </a:r>
          </a:p>
        </p:txBody>
      </p:sp>
    </p:spTree>
    <p:extLst>
      <p:ext uri="{BB962C8B-B14F-4D97-AF65-F5344CB8AC3E}">
        <p14:creationId xmlns:p14="http://schemas.microsoft.com/office/powerpoint/2010/main" val="22960800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4" name="Rectangle 111"/>
          <p:cNvSpPr>
            <a:spLocks noChangeArrowheads="1"/>
          </p:cNvSpPr>
          <p:nvPr/>
        </p:nvSpPr>
        <p:spPr bwMode="auto">
          <a:xfrm>
            <a:off x="0" y="811425"/>
            <a:ext cx="9144000" cy="504056"/>
          </a:xfrm>
          <a:prstGeom prst="rect">
            <a:avLst/>
          </a:prstGeom>
          <a:solidFill>
            <a:schemeClr val="tx2">
              <a:lumMod val="90000"/>
              <a:lumOff val="10000"/>
            </a:schemeClr>
          </a:solidFill>
          <a:ln w="9525">
            <a:noFill/>
            <a:miter lim="800000"/>
            <a:headEnd/>
            <a:tailEnd/>
          </a:ln>
          <a:effectLst/>
        </p:spPr>
        <p:txBody>
          <a:bodyPr wrap="none" lIns="90000" tIns="46800" rIns="90000" bIns="46800" anchor="ctr"/>
          <a:lstStyle/>
          <a:p>
            <a:pPr defTabSz="914400">
              <a:defRPr/>
            </a:pPr>
            <a:endParaRPr lang="en-GB" sz="2400" dirty="0">
              <a:solidFill>
                <a:srgbClr val="2E9DC8"/>
              </a:solidFill>
              <a:latin typeface="Arial" charset="0"/>
              <a:ea typeface="+mn-ea"/>
            </a:endParaRPr>
          </a:p>
        </p:txBody>
      </p:sp>
      <p:sp>
        <p:nvSpPr>
          <p:cNvPr id="5" name="Text Placeholder 6"/>
          <p:cNvSpPr>
            <a:spLocks noGrp="1"/>
          </p:cNvSpPr>
          <p:nvPr>
            <p:ph type="body" sz="quarter" idx="11"/>
          </p:nvPr>
        </p:nvSpPr>
        <p:spPr>
          <a:xfrm>
            <a:off x="317993" y="836613"/>
            <a:ext cx="8508023" cy="431800"/>
          </a:xfrm>
        </p:spPr>
        <p:txBody>
          <a:bodyPr lIns="0" tIns="0" rIns="0" bIns="0" anchor="ctr" anchorCtr="0"/>
          <a:lstStyle>
            <a:lvl1pPr marL="0" indent="0">
              <a:buNone/>
              <a:defRPr sz="1400" b="1" i="1">
                <a:solidFill>
                  <a:schemeClr val="bg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0" name="Text Placeholder 8"/>
          <p:cNvSpPr>
            <a:spLocks noGrp="1"/>
          </p:cNvSpPr>
          <p:nvPr>
            <p:ph type="body" sz="quarter" idx="12" hasCustomPrompt="1"/>
          </p:nvPr>
        </p:nvSpPr>
        <p:spPr>
          <a:xfrm>
            <a:off x="317060" y="6014175"/>
            <a:ext cx="5972025" cy="341802"/>
          </a:xfrm>
        </p:spPr>
        <p:txBody>
          <a:bodyPr anchor="ctr" anchorCtr="0"/>
          <a:lstStyle>
            <a:lvl1pPr marL="0" indent="0" algn="l">
              <a:buNone/>
              <a:defRPr sz="800">
                <a:solidFill>
                  <a:schemeClr val="tx1">
                    <a:lumMod val="60000"/>
                    <a:lumOff val="40000"/>
                  </a:schemeClr>
                </a:solidFill>
              </a:defRPr>
            </a:lvl1pPr>
          </a:lstStyle>
          <a:p>
            <a:pPr lvl="0"/>
            <a:r>
              <a:rPr lang="en-US" dirty="0" smtClean="0"/>
              <a:t>Base</a:t>
            </a:r>
          </a:p>
        </p:txBody>
      </p:sp>
      <p:sp>
        <p:nvSpPr>
          <p:cNvPr id="11" name="Text Placeholder 8"/>
          <p:cNvSpPr>
            <a:spLocks noGrp="1"/>
          </p:cNvSpPr>
          <p:nvPr>
            <p:ph type="body" sz="quarter" idx="13" hasCustomPrompt="1"/>
          </p:nvPr>
        </p:nvSpPr>
        <p:spPr>
          <a:xfrm>
            <a:off x="6550283" y="6014175"/>
            <a:ext cx="2275728" cy="341802"/>
          </a:xfrm>
        </p:spPr>
        <p:txBody>
          <a:bodyPr anchor="ctr" anchorCtr="0"/>
          <a:lstStyle>
            <a:lvl1pPr marL="0" indent="0" algn="r">
              <a:buNone/>
              <a:defRPr sz="800">
                <a:solidFill>
                  <a:schemeClr val="tx1">
                    <a:lumMod val="60000"/>
                    <a:lumOff val="40000"/>
                  </a:schemeClr>
                </a:solidFill>
              </a:defRPr>
            </a:lvl1pPr>
          </a:lstStyle>
          <a:p>
            <a:pPr lvl="0"/>
            <a:r>
              <a:rPr lang="en-US" dirty="0" smtClean="0"/>
              <a:t>Source</a:t>
            </a:r>
          </a:p>
        </p:txBody>
      </p:sp>
    </p:spTree>
    <p:extLst>
      <p:ext uri="{BB962C8B-B14F-4D97-AF65-F5344CB8AC3E}">
        <p14:creationId xmlns:p14="http://schemas.microsoft.com/office/powerpoint/2010/main" val="504741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itle/Divider ">
    <p:bg>
      <p:bgPr>
        <a:solidFill>
          <a:srgbClr val="292926"/>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2" y="4643453"/>
            <a:ext cx="6945941" cy="952283"/>
          </a:xfrm>
          <a:noFill/>
        </p:spPr>
        <p:txBody>
          <a:bodyPr lIns="216000" rIns="360000" bIns="0" anchor="b" anchorCtr="0"/>
          <a:lstStyle>
            <a:lvl1pPr>
              <a:defRPr sz="2800" i="0" baseline="0">
                <a:solidFill>
                  <a:schemeClr val="bg1"/>
                </a:solidFill>
              </a:defRPr>
            </a:lvl1pPr>
          </a:lstStyle>
          <a:p>
            <a:r>
              <a:rPr lang="en-US" dirty="0" smtClean="0"/>
              <a:t>Click to edit main title Arial Bold size 28</a:t>
            </a:r>
            <a:endParaRPr lang="en-GB" dirty="0"/>
          </a:p>
        </p:txBody>
      </p:sp>
      <p:cxnSp>
        <p:nvCxnSpPr>
          <p:cNvPr id="26" name="Straight Connector 25"/>
          <p:cNvCxnSpPr/>
          <p:nvPr/>
        </p:nvCxnSpPr>
        <p:spPr bwMode="auto">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30" name="Text Placeholder 29"/>
          <p:cNvSpPr>
            <a:spLocks noGrp="1"/>
          </p:cNvSpPr>
          <p:nvPr>
            <p:ph type="body" sz="quarter" idx="10" hasCustomPrompt="1"/>
          </p:nvPr>
        </p:nvSpPr>
        <p:spPr>
          <a:xfrm>
            <a:off x="1" y="5655366"/>
            <a:ext cx="5950927" cy="616226"/>
          </a:xfrm>
        </p:spPr>
        <p:txBody>
          <a:bodyPr lIns="216000" rIns="720000"/>
          <a:lstStyle>
            <a:lvl1pPr>
              <a:buNone/>
              <a:defRPr sz="2000" b="1">
                <a:solidFill>
                  <a:schemeClr val="tx2"/>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Subtitle Arial Bold size 20</a:t>
            </a:r>
          </a:p>
        </p:txBody>
      </p:sp>
      <p:sp>
        <p:nvSpPr>
          <p:cNvPr id="32" name="TextBox 31"/>
          <p:cNvSpPr txBox="1"/>
          <p:nvPr/>
        </p:nvSpPr>
        <p:spPr>
          <a:xfrm>
            <a:off x="6682172" y="4691383"/>
            <a:ext cx="2461831" cy="642918"/>
          </a:xfrm>
          <a:prstGeom prst="rect">
            <a:avLst/>
          </a:prstGeom>
          <a:noFill/>
        </p:spPr>
        <p:txBody>
          <a:bodyPr wrap="square" lIns="0" tIns="36000" rIns="252000" bIns="0" rtlCol="0" anchor="t" anchorCtr="0">
            <a:noAutofit/>
          </a:bodyPr>
          <a:lstStyle/>
          <a:p>
            <a:pPr algn="r" defTabSz="914400" eaLnBrk="0" hangingPunct="0">
              <a:spcBef>
                <a:spcPct val="20000"/>
              </a:spcBef>
            </a:pPr>
            <a:r>
              <a:rPr lang="en-US" sz="700" dirty="0" smtClean="0">
                <a:solidFill>
                  <a:srgbClr val="FFFFFF"/>
                </a:solidFill>
                <a:latin typeface="Arial" charset="0"/>
                <a:ea typeface="+mn-ea"/>
              </a:rPr>
              <a:t>Version 1 | Public (DELETE CLASSIFICATION)</a:t>
            </a:r>
          </a:p>
          <a:p>
            <a:pPr algn="r" defTabSz="914400" eaLnBrk="0" hangingPunct="0">
              <a:spcBef>
                <a:spcPct val="20000"/>
              </a:spcBef>
            </a:pPr>
            <a:r>
              <a:rPr lang="en-US" sz="700" dirty="0" smtClean="0">
                <a:solidFill>
                  <a:srgbClr val="FFFFFF"/>
                </a:solidFill>
                <a:latin typeface="Arial" charset="0"/>
                <a:ea typeface="+mn-ea"/>
              </a:rPr>
              <a:t>Version 1 | Internal Use Only</a:t>
            </a:r>
          </a:p>
          <a:p>
            <a:pPr algn="r" defTabSz="914400" eaLnBrk="0" hangingPunct="0">
              <a:spcBef>
                <a:spcPct val="20000"/>
              </a:spcBef>
            </a:pPr>
            <a:r>
              <a:rPr lang="en-US" sz="700" dirty="0" smtClean="0">
                <a:solidFill>
                  <a:srgbClr val="FFFFFF"/>
                </a:solidFill>
                <a:latin typeface="Arial" charset="0"/>
                <a:ea typeface="+mn-ea"/>
              </a:rPr>
              <a:t>Version 1 | Confidential    </a:t>
            </a:r>
          </a:p>
          <a:p>
            <a:pPr algn="r" defTabSz="914400" eaLnBrk="0" hangingPunct="0">
              <a:spcBef>
                <a:spcPct val="20000"/>
              </a:spcBef>
            </a:pPr>
            <a:r>
              <a:rPr lang="en-US" sz="700" dirty="0" smtClean="0">
                <a:solidFill>
                  <a:srgbClr val="FFFFFF"/>
                </a:solidFill>
                <a:latin typeface="Arial" charset="0"/>
                <a:ea typeface="+mn-ea"/>
              </a:rPr>
              <a:t>Version 1 | Strictly  Confidential</a:t>
            </a:r>
            <a:endParaRPr lang="en-US" sz="700" dirty="0">
              <a:solidFill>
                <a:srgbClr val="FFFFFF"/>
              </a:solidFill>
              <a:latin typeface="Arial" charset="0"/>
              <a:ea typeface="+mn-ea"/>
            </a:endParaRPr>
          </a:p>
        </p:txBody>
      </p:sp>
      <p:sp>
        <p:nvSpPr>
          <p:cNvPr id="11" name="Text Placeholder 10"/>
          <p:cNvSpPr>
            <a:spLocks noGrp="1"/>
          </p:cNvSpPr>
          <p:nvPr>
            <p:ph type="body" sz="quarter" idx="11" hasCustomPrompt="1"/>
          </p:nvPr>
        </p:nvSpPr>
        <p:spPr>
          <a:xfrm>
            <a:off x="7605368" y="5794520"/>
            <a:ext cx="1311498" cy="237987"/>
          </a:xfrm>
        </p:spPr>
        <p:txBody>
          <a:bodyPr anchor="b" anchorCtr="0"/>
          <a:lstStyle>
            <a:lvl1pPr algn="r">
              <a:buNone/>
              <a:defRPr sz="1000" b="1">
                <a:solidFill>
                  <a:schemeClr val="tx2"/>
                </a:solidFill>
              </a:defRPr>
            </a:lvl1pPr>
          </a:lstStyle>
          <a:p>
            <a:pPr lvl="0"/>
            <a:r>
              <a:rPr lang="en-US" dirty="0" smtClean="0"/>
              <a:t>01/01/2012</a:t>
            </a:r>
            <a:endParaRPr lang="en-US" dirty="0"/>
          </a:p>
        </p:txBody>
      </p:sp>
      <p:sp>
        <p:nvSpPr>
          <p:cNvPr id="10" name="Picture Placeholder 9"/>
          <p:cNvSpPr>
            <a:spLocks noGrp="1"/>
          </p:cNvSpPr>
          <p:nvPr>
            <p:ph type="pic" sz="quarter" idx="12" hasCustomPrompt="1"/>
          </p:nvPr>
        </p:nvSpPr>
        <p:spPr>
          <a:xfrm>
            <a:off x="0" y="0"/>
            <a:ext cx="9136674" cy="4622800"/>
          </a:xfrm>
        </p:spPr>
        <p:txBody>
          <a:bodyPr lIns="1224000" tIns="0" anchor="ctr" anchorCtr="0"/>
          <a:lstStyle>
            <a:lvl1pPr>
              <a:buNone/>
              <a:defRPr>
                <a:sym typeface="Wingdings" pitchFamily="2" charset="2"/>
              </a:defRPr>
            </a:lvl1pPr>
          </a:lstStyle>
          <a:p>
            <a:r>
              <a:rPr lang="en-GB" dirty="0" smtClean="0"/>
              <a:t>Click here to insert cover image </a:t>
            </a:r>
            <a:endParaRPr lang="en-US" dirty="0"/>
          </a:p>
        </p:txBody>
      </p:sp>
      <p:sp>
        <p:nvSpPr>
          <p:cNvPr id="14" name="Rectangle 13"/>
          <p:cNvSpPr/>
          <p:nvPr/>
        </p:nvSpPr>
        <p:spPr bwMode="auto">
          <a:xfrm>
            <a:off x="8007734" y="3953584"/>
            <a:ext cx="914400" cy="603503"/>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US" dirty="0" smtClean="0">
              <a:solidFill>
                <a:srgbClr val="FFFFFF"/>
              </a:solidFill>
              <a:latin typeface="Arial" charset="0"/>
              <a:ea typeface="+mn-ea"/>
            </a:endParaRPr>
          </a:p>
        </p:txBody>
      </p:sp>
      <p:sp>
        <p:nvSpPr>
          <p:cNvPr id="15" name="TextBox 14"/>
          <p:cNvSpPr txBox="1"/>
          <p:nvPr/>
        </p:nvSpPr>
        <p:spPr>
          <a:xfrm>
            <a:off x="8001024" y="3977886"/>
            <a:ext cx="910466" cy="553998"/>
          </a:xfrm>
          <a:prstGeom prst="rect">
            <a:avLst/>
          </a:prstGeom>
          <a:noFill/>
        </p:spPr>
        <p:txBody>
          <a:bodyPr wrap="square" lIns="0" tIns="0" rIns="0" bIns="0" rtlCol="0">
            <a:spAutoFit/>
          </a:bodyPr>
          <a:lstStyle/>
          <a:p>
            <a:pPr algn="ctr" defTabSz="914400" eaLnBrk="0" hangingPunct="0">
              <a:spcBef>
                <a:spcPct val="20000"/>
              </a:spcBef>
            </a:pPr>
            <a:r>
              <a:rPr lang="en-US" sz="1200" b="1" dirty="0" smtClean="0">
                <a:solidFill>
                  <a:srgbClr val="292926"/>
                </a:solidFill>
                <a:latin typeface="Arial" charset="0"/>
                <a:ea typeface="+mn-ea"/>
              </a:rPr>
              <a:t>Paste co-brand logo here</a:t>
            </a:r>
          </a:p>
        </p:txBody>
      </p:sp>
      <p:pic>
        <p:nvPicPr>
          <p:cNvPr id="17" name="Picture 16" descr="Ipsos-Head_RGB.png"/>
          <p:cNvPicPr>
            <a:picLocks noChangeAspect="1"/>
          </p:cNvPicPr>
          <p:nvPr/>
        </p:nvPicPr>
        <p:blipFill>
          <a:blip r:embed="rId2" cstate="email"/>
          <a:stretch>
            <a:fillRect/>
          </a:stretch>
        </p:blipFill>
        <p:spPr>
          <a:xfrm>
            <a:off x="8654431" y="6446574"/>
            <a:ext cx="258131" cy="253602"/>
          </a:xfrm>
          <a:prstGeom prst="rect">
            <a:avLst/>
          </a:prstGeom>
        </p:spPr>
      </p:pic>
      <p:cxnSp>
        <p:nvCxnSpPr>
          <p:cNvPr id="13" name="Straight Connector 12"/>
          <p:cNvCxnSpPr/>
          <p:nvPr userDrawn="1"/>
        </p:nvCxnSpPr>
        <p:spPr bwMode="auto">
          <a:xfrm>
            <a:off x="0" y="463732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6" name="TextBox 15"/>
          <p:cNvSpPr txBox="1"/>
          <p:nvPr userDrawn="1"/>
        </p:nvSpPr>
        <p:spPr>
          <a:xfrm>
            <a:off x="6682172" y="4691383"/>
            <a:ext cx="2461831" cy="642918"/>
          </a:xfrm>
          <a:prstGeom prst="rect">
            <a:avLst/>
          </a:prstGeom>
          <a:noFill/>
        </p:spPr>
        <p:txBody>
          <a:bodyPr wrap="square" lIns="0" tIns="36000" rIns="252000" bIns="0" rtlCol="0" anchor="t" anchorCtr="0">
            <a:noAutofit/>
          </a:bodyPr>
          <a:lstStyle/>
          <a:p>
            <a:pPr algn="r" defTabSz="914400" eaLnBrk="0" hangingPunct="0">
              <a:spcBef>
                <a:spcPct val="20000"/>
              </a:spcBef>
            </a:pPr>
            <a:r>
              <a:rPr lang="en-US" sz="700" dirty="0" smtClean="0">
                <a:solidFill>
                  <a:srgbClr val="FFFFFF"/>
                </a:solidFill>
                <a:latin typeface="Arial" charset="0"/>
                <a:ea typeface="+mn-ea"/>
              </a:rPr>
              <a:t>Version 1 | Public (DELETE CLASSIFICATION)</a:t>
            </a:r>
          </a:p>
          <a:p>
            <a:pPr algn="r" defTabSz="914400" eaLnBrk="0" hangingPunct="0">
              <a:spcBef>
                <a:spcPct val="20000"/>
              </a:spcBef>
            </a:pPr>
            <a:r>
              <a:rPr lang="en-US" sz="700" dirty="0" smtClean="0">
                <a:solidFill>
                  <a:srgbClr val="FFFFFF"/>
                </a:solidFill>
                <a:latin typeface="Arial" charset="0"/>
                <a:ea typeface="+mn-ea"/>
              </a:rPr>
              <a:t>Version 1 | Internal Use Only</a:t>
            </a:r>
          </a:p>
          <a:p>
            <a:pPr algn="r" defTabSz="914400" eaLnBrk="0" hangingPunct="0">
              <a:spcBef>
                <a:spcPct val="20000"/>
              </a:spcBef>
            </a:pPr>
            <a:r>
              <a:rPr lang="en-US" sz="700" dirty="0" smtClean="0">
                <a:solidFill>
                  <a:srgbClr val="FFFFFF"/>
                </a:solidFill>
                <a:latin typeface="Arial" charset="0"/>
                <a:ea typeface="+mn-ea"/>
              </a:rPr>
              <a:t>Version 1 | Confidential    </a:t>
            </a:r>
          </a:p>
          <a:p>
            <a:pPr algn="r" defTabSz="914400" eaLnBrk="0" hangingPunct="0">
              <a:spcBef>
                <a:spcPct val="20000"/>
              </a:spcBef>
            </a:pPr>
            <a:r>
              <a:rPr lang="en-US" sz="700" dirty="0" smtClean="0">
                <a:solidFill>
                  <a:srgbClr val="FFFFFF"/>
                </a:solidFill>
                <a:latin typeface="Arial" charset="0"/>
                <a:ea typeface="+mn-ea"/>
              </a:rPr>
              <a:t>Version 1 | Strictly  Confidential</a:t>
            </a:r>
            <a:endParaRPr lang="en-US" sz="700" dirty="0">
              <a:solidFill>
                <a:srgbClr val="FFFFFF"/>
              </a:solidFill>
              <a:latin typeface="Arial" charset="0"/>
              <a:ea typeface="+mn-ea"/>
            </a:endParaRPr>
          </a:p>
        </p:txBody>
      </p:sp>
      <p:sp>
        <p:nvSpPr>
          <p:cNvPr id="19" name="Rectangle 18"/>
          <p:cNvSpPr/>
          <p:nvPr userDrawn="1"/>
        </p:nvSpPr>
        <p:spPr bwMode="auto">
          <a:xfrm>
            <a:off x="8007734" y="3953584"/>
            <a:ext cx="914400" cy="603503"/>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US" dirty="0" smtClean="0">
              <a:solidFill>
                <a:srgbClr val="FFFFFF"/>
              </a:solidFill>
              <a:latin typeface="Arial" charset="0"/>
              <a:ea typeface="+mn-ea"/>
            </a:endParaRPr>
          </a:p>
        </p:txBody>
      </p:sp>
      <p:sp>
        <p:nvSpPr>
          <p:cNvPr id="20" name="TextBox 19"/>
          <p:cNvSpPr txBox="1"/>
          <p:nvPr userDrawn="1"/>
        </p:nvSpPr>
        <p:spPr>
          <a:xfrm>
            <a:off x="8001024" y="3977886"/>
            <a:ext cx="910466" cy="553998"/>
          </a:xfrm>
          <a:prstGeom prst="rect">
            <a:avLst/>
          </a:prstGeom>
          <a:noFill/>
        </p:spPr>
        <p:txBody>
          <a:bodyPr wrap="square" lIns="0" tIns="0" rIns="0" bIns="0" rtlCol="0">
            <a:spAutoFit/>
          </a:bodyPr>
          <a:lstStyle/>
          <a:p>
            <a:pPr algn="ctr" defTabSz="914400" eaLnBrk="0" hangingPunct="0">
              <a:spcBef>
                <a:spcPct val="20000"/>
              </a:spcBef>
            </a:pPr>
            <a:r>
              <a:rPr lang="en-US" sz="1200" b="1" dirty="0" smtClean="0">
                <a:solidFill>
                  <a:srgbClr val="292926"/>
                </a:solidFill>
                <a:latin typeface="Arial" charset="0"/>
                <a:ea typeface="+mn-ea"/>
              </a:rPr>
              <a:t>Paste co-brand logo here</a:t>
            </a:r>
          </a:p>
        </p:txBody>
      </p:sp>
      <p:pic>
        <p:nvPicPr>
          <p:cNvPr id="21" name="Picture 20" descr="Ipsos-Head_RGB.png"/>
          <p:cNvPicPr>
            <a:picLocks noChangeAspect="1"/>
          </p:cNvPicPr>
          <p:nvPr userDrawn="1"/>
        </p:nvPicPr>
        <p:blipFill>
          <a:blip r:embed="rId2" cstate="email"/>
          <a:stretch>
            <a:fillRect/>
          </a:stretch>
        </p:blipFill>
        <p:spPr>
          <a:xfrm>
            <a:off x="8654431" y="6446574"/>
            <a:ext cx="258131" cy="253602"/>
          </a:xfrm>
          <a:prstGeom prst="rect">
            <a:avLst/>
          </a:prstGeom>
        </p:spPr>
      </p:pic>
      <p:pic>
        <p:nvPicPr>
          <p:cNvPr id="29" name="Picture 28" descr="Ipsos SRI Logo - WHITE.png"/>
          <p:cNvPicPr>
            <a:picLocks noChangeAspect="1"/>
          </p:cNvPicPr>
          <p:nvPr userDrawn="1"/>
        </p:nvPicPr>
        <p:blipFill>
          <a:blip r:embed="rId3" cstate="print"/>
          <a:stretch>
            <a:fillRect/>
          </a:stretch>
        </p:blipFill>
        <p:spPr bwMode="black">
          <a:xfrm>
            <a:off x="228739" y="6453333"/>
            <a:ext cx="1077035" cy="226800"/>
          </a:xfrm>
          <a:prstGeom prst="rect">
            <a:avLst/>
          </a:prstGeom>
        </p:spPr>
      </p:pic>
    </p:spTree>
    <p:extLst>
      <p:ext uri="{BB962C8B-B14F-4D97-AF65-F5344CB8AC3E}">
        <p14:creationId xmlns:p14="http://schemas.microsoft.com/office/powerpoint/2010/main" val="60696755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sp>
        <p:nvSpPr>
          <p:cNvPr id="13" name="Content Placeholder 12"/>
          <p:cNvSpPr>
            <a:spLocks noGrp="1"/>
          </p:cNvSpPr>
          <p:nvPr>
            <p:ph sz="quarter" idx="10" hasCustomPrompt="1"/>
          </p:nvPr>
        </p:nvSpPr>
        <p:spPr>
          <a:xfrm>
            <a:off x="227138" y="1135070"/>
            <a:ext cx="5723792" cy="5076825"/>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1" hasCustomPrompt="1"/>
          </p:nvPr>
        </p:nvSpPr>
        <p:spPr>
          <a:xfrm>
            <a:off x="6172200" y="1135070"/>
            <a:ext cx="2744666" cy="5076825"/>
          </a:xfrm>
        </p:spPr>
        <p:txBody>
          <a:bodyPr/>
          <a:lstStyle>
            <a:lvl1pPr>
              <a:defRPr baseline="0"/>
            </a:lvl1pPr>
            <a:lvl2pPr>
              <a:defRPr/>
            </a:lvl2pPr>
            <a:lvl3pPr>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6" name="Straight Connector 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22702497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Layout with Base/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US" dirty="0"/>
          </a:p>
        </p:txBody>
      </p:sp>
      <p:sp>
        <p:nvSpPr>
          <p:cNvPr id="9"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indent="0" algn="l">
              <a:buNone/>
              <a:defRPr sz="800">
                <a:solidFill>
                  <a:schemeClr val="tx1">
                    <a:lumMod val="75000"/>
                  </a:schemeClr>
                </a:solidFill>
              </a:defRPr>
            </a:lvl1pPr>
          </a:lstStyle>
          <a:p>
            <a:pPr lvl="0"/>
            <a:r>
              <a:rPr lang="en-US" dirty="0" smtClean="0"/>
              <a:t>Click to edit Base</a:t>
            </a:r>
          </a:p>
        </p:txBody>
      </p:sp>
      <p:sp>
        <p:nvSpPr>
          <p:cNvPr id="10" name="Text Placeholder 8"/>
          <p:cNvSpPr>
            <a:spLocks noGrp="1"/>
          </p:cNvSpPr>
          <p:nvPr>
            <p:ph type="body" sz="quarter" idx="13" hasCustomPrompt="1"/>
          </p:nvPr>
        </p:nvSpPr>
        <p:spPr>
          <a:xfrm>
            <a:off x="6172200" y="6039179"/>
            <a:ext cx="2744666" cy="346129"/>
          </a:xfrm>
          <a:prstGeom prst="rect">
            <a:avLst/>
          </a:prstGeom>
        </p:spPr>
        <p:txBody>
          <a:bodyPr anchor="ctr" anchorCtr="0"/>
          <a:lstStyle>
            <a:lvl1pPr marL="0" indent="0" algn="r">
              <a:buNone/>
              <a:defRPr sz="800">
                <a:solidFill>
                  <a:schemeClr val="tx1">
                    <a:lumMod val="75000"/>
                  </a:schemeClr>
                </a:solidFill>
              </a:defRPr>
            </a:lvl1pPr>
          </a:lstStyle>
          <a:p>
            <a:pPr lvl="0"/>
            <a:r>
              <a:rPr lang="en-US" dirty="0" smtClean="0"/>
              <a:t>Click to edit Source</a:t>
            </a:r>
          </a:p>
        </p:txBody>
      </p:sp>
      <p:cxnSp>
        <p:nvCxnSpPr>
          <p:cNvPr id="11" name="Straight Connector 10"/>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4" name="Straight Connector 13"/>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2" name="Content Placeholder 12"/>
          <p:cNvSpPr>
            <a:spLocks noGrp="1"/>
          </p:cNvSpPr>
          <p:nvPr>
            <p:ph sz="quarter" idx="10" hasCustomPrompt="1"/>
          </p:nvPr>
        </p:nvSpPr>
        <p:spPr>
          <a:xfrm>
            <a:off x="227138" y="1135063"/>
            <a:ext cx="5723792" cy="4741862"/>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1" hasCustomPrompt="1"/>
          </p:nvPr>
        </p:nvSpPr>
        <p:spPr>
          <a:xfrm>
            <a:off x="6172200" y="1135063"/>
            <a:ext cx="2744666" cy="4741862"/>
          </a:xfrm>
        </p:spPr>
        <p:txBody>
          <a:bodyPr/>
          <a:lstStyle>
            <a:lvl1pPr>
              <a:defRPr baseline="0"/>
            </a:lvl1pPr>
            <a:lvl2pPr>
              <a:defRPr/>
            </a:lvl2pPr>
            <a:lvl3pPr>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13" name="Straight Connector 12"/>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6" name="Straight Connector 1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3395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3" name="TextBox 9"/>
          <p:cNvSpPr txBox="1">
            <a:spLocks noChangeArrowheads="1"/>
          </p:cNvSpPr>
          <p:nvPr userDrawn="1"/>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4" name="TextBox 10"/>
          <p:cNvSpPr txBox="1">
            <a:spLocks noChangeArrowheads="1"/>
          </p:cNvSpPr>
          <p:nvPr userDrawn="1"/>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5" name="Picture 6"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6" name="Date Placeholder 1"/>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7B7DB1C-5128-4B2E-8F37-75B7B39AC2B5}" type="datetime1">
              <a:rPr lang="en-US" smtClean="0"/>
              <a:t>4/29/2014</a:t>
            </a:fld>
            <a:endParaRPr lang="en-US" dirty="0"/>
          </a:p>
        </p:txBody>
      </p:sp>
      <p:sp>
        <p:nvSpPr>
          <p:cNvPr id="7" name="Footer Placeholder 2"/>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8" name="Slide Number Placeholder 3"/>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15D67DB-3651-4D68-9E28-E2480B6C963F}" type="slidenum">
              <a:rPr lang="en-US"/>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Question and Conten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64"/>
            <a:ext cx="9144000" cy="453183"/>
          </a:xfrm>
          <a:prstGeom prst="rect">
            <a:avLst/>
          </a:prstGeom>
          <a:solidFill>
            <a:schemeClr val="bg2"/>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GB" dirty="0"/>
          </a:p>
        </p:txBody>
      </p: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7" name="Content Placeholder 12"/>
          <p:cNvSpPr>
            <a:spLocks noGrp="1"/>
          </p:cNvSpPr>
          <p:nvPr>
            <p:ph sz="quarter" idx="10" hasCustomPrompt="1"/>
          </p:nvPr>
        </p:nvSpPr>
        <p:spPr>
          <a:xfrm>
            <a:off x="227138" y="1514481"/>
            <a:ext cx="5723792" cy="4697413"/>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8" name="Content Placeholder 14"/>
          <p:cNvSpPr>
            <a:spLocks noGrp="1"/>
          </p:cNvSpPr>
          <p:nvPr>
            <p:ph sz="quarter" idx="12" hasCustomPrompt="1"/>
          </p:nvPr>
        </p:nvSpPr>
        <p:spPr>
          <a:xfrm>
            <a:off x="6172200" y="1514481"/>
            <a:ext cx="2744666" cy="4697413"/>
          </a:xfrm>
        </p:spPr>
        <p:txBody>
          <a:bodyPr/>
          <a:lstStyle>
            <a:lvl1pPr>
              <a:defRPr baseline="0"/>
            </a:lvl1pPr>
            <a:lvl2pPr>
              <a:defRPr/>
            </a:lvl2pPr>
            <a:lvl3pPr>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9" name="Straight Connector 8"/>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06417778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Question and Content with Base/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20"/>
            <a:ext cx="9144000" cy="453183"/>
          </a:xfrm>
          <a:prstGeom prst="rect">
            <a:avLst/>
          </a:prstGeom>
          <a:solidFill>
            <a:schemeClr val="bg2"/>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baseline="0"/>
            </a:lvl1pPr>
          </a:lstStyle>
          <a:p>
            <a:r>
              <a:rPr lang="en-US" dirty="0" smtClean="0"/>
              <a:t>Click to edit slide title Arial Bold size 24</a:t>
            </a:r>
            <a:endParaRPr lang="en-GB" dirty="0"/>
          </a:p>
        </p:txBody>
      </p:sp>
      <p:sp>
        <p:nvSpPr>
          <p:cNvPr id="10"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chemeClr val="tx1">
                    <a:lumMod val="75000"/>
                  </a:schemeClr>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Base</a:t>
            </a:r>
          </a:p>
        </p:txBody>
      </p:sp>
      <p:sp>
        <p:nvSpPr>
          <p:cNvPr id="11" name="Text Placeholder 8"/>
          <p:cNvSpPr>
            <a:spLocks noGrp="1"/>
          </p:cNvSpPr>
          <p:nvPr>
            <p:ph type="body" sz="quarter" idx="13" hasCustomPrompt="1"/>
          </p:nvPr>
        </p:nvSpPr>
        <p:spPr>
          <a:xfrm>
            <a:off x="6174494" y="6039179"/>
            <a:ext cx="2742372" cy="346129"/>
          </a:xfrm>
          <a:prstGeom prst="rect">
            <a:avLst/>
          </a:prstGeom>
        </p:spPr>
        <p:txBody>
          <a:bodyPr anchor="ctr" anchorCtr="0"/>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chemeClr val="tx1">
                    <a:lumMod val="75000"/>
                  </a:schemeClr>
                </a:solidFill>
              </a:defRPr>
            </a:lvl1pPr>
          </a:lstStyle>
          <a:p>
            <a:pPr marL="0" marR="0" lvl="0" indent="0" algn="r"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Source</a:t>
            </a:r>
          </a:p>
        </p:txBody>
      </p:sp>
      <p:cxnSp>
        <p:nvCxnSpPr>
          <p:cNvPr id="8" name="Straight Connector 7"/>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4" name="Content Placeholder 12"/>
          <p:cNvSpPr>
            <a:spLocks noGrp="1"/>
          </p:cNvSpPr>
          <p:nvPr>
            <p:ph sz="quarter" idx="10" hasCustomPrompt="1"/>
          </p:nvPr>
        </p:nvSpPr>
        <p:spPr>
          <a:xfrm>
            <a:off x="227138" y="1514475"/>
            <a:ext cx="5723792" cy="4362450"/>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4" hasCustomPrompt="1"/>
          </p:nvPr>
        </p:nvSpPr>
        <p:spPr>
          <a:xfrm>
            <a:off x="6172200" y="1514475"/>
            <a:ext cx="2744666" cy="4362450"/>
          </a:xfrm>
        </p:spPr>
        <p:txBody>
          <a:bodyPr/>
          <a:lstStyle>
            <a:lvl1pPr>
              <a:defRPr baseline="0"/>
            </a:lvl1pPr>
            <a:lvl2pPr>
              <a:defRPr/>
            </a:lvl2pPr>
            <a:lvl3pPr>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16" name="Straight Connector 15"/>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7" name="Straight Connector 16"/>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1952621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sp>
        <p:nvSpPr>
          <p:cNvPr id="13" name="Content Placeholder 12"/>
          <p:cNvSpPr>
            <a:spLocks noGrp="1"/>
          </p:cNvSpPr>
          <p:nvPr>
            <p:ph sz="quarter" idx="10" hasCustomPrompt="1"/>
          </p:nvPr>
        </p:nvSpPr>
        <p:spPr>
          <a:xfrm>
            <a:off x="227138" y="1135070"/>
            <a:ext cx="8692662" cy="5076825"/>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5" name="Straight Connector 4"/>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92062220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Full Page Layout with Base/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US" dirty="0"/>
          </a:p>
        </p:txBody>
      </p:sp>
      <p:sp>
        <p:nvSpPr>
          <p:cNvPr id="9"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indent="0" algn="l">
              <a:buNone/>
              <a:defRPr sz="800">
                <a:solidFill>
                  <a:schemeClr val="tx1">
                    <a:lumMod val="75000"/>
                  </a:schemeClr>
                </a:solidFill>
              </a:defRPr>
            </a:lvl1pPr>
          </a:lstStyle>
          <a:p>
            <a:pPr lvl="0"/>
            <a:r>
              <a:rPr lang="en-US" dirty="0" smtClean="0"/>
              <a:t>Click to edit Base</a:t>
            </a:r>
          </a:p>
        </p:txBody>
      </p:sp>
      <p:sp>
        <p:nvSpPr>
          <p:cNvPr id="10" name="Text Placeholder 8"/>
          <p:cNvSpPr>
            <a:spLocks noGrp="1"/>
          </p:cNvSpPr>
          <p:nvPr>
            <p:ph type="body" sz="quarter" idx="13" hasCustomPrompt="1"/>
          </p:nvPr>
        </p:nvSpPr>
        <p:spPr>
          <a:xfrm>
            <a:off x="6172200" y="6039179"/>
            <a:ext cx="2744666" cy="346129"/>
          </a:xfrm>
          <a:prstGeom prst="rect">
            <a:avLst/>
          </a:prstGeom>
        </p:spPr>
        <p:txBody>
          <a:bodyPr anchor="ctr" anchorCtr="0"/>
          <a:lstStyle>
            <a:lvl1pPr marL="0" indent="0" algn="r">
              <a:buNone/>
              <a:defRPr sz="800">
                <a:solidFill>
                  <a:schemeClr val="tx1">
                    <a:lumMod val="75000"/>
                  </a:schemeClr>
                </a:solidFill>
              </a:defRPr>
            </a:lvl1pPr>
          </a:lstStyle>
          <a:p>
            <a:pPr lvl="0"/>
            <a:r>
              <a:rPr lang="en-US" dirty="0" smtClean="0"/>
              <a:t>Click to edit Source</a:t>
            </a:r>
          </a:p>
        </p:txBody>
      </p:sp>
      <p:cxnSp>
        <p:nvCxnSpPr>
          <p:cNvPr id="11" name="Straight Connector 10"/>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4" name="Straight Connector 13"/>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2" name="Content Placeholder 12"/>
          <p:cNvSpPr>
            <a:spLocks noGrp="1"/>
          </p:cNvSpPr>
          <p:nvPr>
            <p:ph sz="quarter" idx="10" hasCustomPrompt="1"/>
          </p:nvPr>
        </p:nvSpPr>
        <p:spPr>
          <a:xfrm>
            <a:off x="227138" y="1135063"/>
            <a:ext cx="8692662" cy="4741862"/>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8" name="Straight Connector 7"/>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3" name="Straight Connector 12"/>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9348690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Question and Full Page Conten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64"/>
            <a:ext cx="9144000" cy="453183"/>
          </a:xfrm>
          <a:prstGeom prst="rect">
            <a:avLst/>
          </a:prstGeom>
          <a:solidFill>
            <a:schemeClr val="bg2"/>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GB" dirty="0"/>
          </a:p>
        </p:txBody>
      </p: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7" name="Content Placeholder 12"/>
          <p:cNvSpPr>
            <a:spLocks noGrp="1"/>
          </p:cNvSpPr>
          <p:nvPr>
            <p:ph sz="quarter" idx="10" hasCustomPrompt="1"/>
          </p:nvPr>
        </p:nvSpPr>
        <p:spPr>
          <a:xfrm>
            <a:off x="227138" y="1514481"/>
            <a:ext cx="8692662" cy="4697413"/>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6" name="Straight Connector 5"/>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67354808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Question and Content Full Page with Base/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20"/>
            <a:ext cx="9144000" cy="453183"/>
          </a:xfrm>
          <a:prstGeom prst="rect">
            <a:avLst/>
          </a:prstGeom>
          <a:solidFill>
            <a:schemeClr val="bg2"/>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baseline="0"/>
            </a:lvl1pPr>
          </a:lstStyle>
          <a:p>
            <a:r>
              <a:rPr lang="en-US" dirty="0" smtClean="0"/>
              <a:t>Click to edit slide title Arial Bold size 24</a:t>
            </a:r>
            <a:endParaRPr lang="en-GB" dirty="0"/>
          </a:p>
        </p:txBody>
      </p:sp>
      <p:sp>
        <p:nvSpPr>
          <p:cNvPr id="10" name="Text Placeholder 8"/>
          <p:cNvSpPr>
            <a:spLocks noGrp="1"/>
          </p:cNvSpPr>
          <p:nvPr>
            <p:ph type="body" sz="quarter" idx="12" hasCustomPrompt="1"/>
          </p:nvPr>
        </p:nvSpPr>
        <p:spPr>
          <a:xfrm>
            <a:off x="227138" y="6032506"/>
            <a:ext cx="5723792"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chemeClr val="tx1">
                    <a:lumMod val="75000"/>
                  </a:schemeClr>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Base</a:t>
            </a:r>
          </a:p>
        </p:txBody>
      </p:sp>
      <p:sp>
        <p:nvSpPr>
          <p:cNvPr id="11" name="Text Placeholder 8"/>
          <p:cNvSpPr>
            <a:spLocks noGrp="1"/>
          </p:cNvSpPr>
          <p:nvPr>
            <p:ph type="body" sz="quarter" idx="13" hasCustomPrompt="1"/>
          </p:nvPr>
        </p:nvSpPr>
        <p:spPr>
          <a:xfrm>
            <a:off x="6174494" y="6039179"/>
            <a:ext cx="2742372" cy="346129"/>
          </a:xfrm>
          <a:prstGeom prst="rect">
            <a:avLst/>
          </a:prstGeom>
        </p:spPr>
        <p:txBody>
          <a:bodyPr anchor="ctr" anchorCtr="0"/>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chemeClr val="tx1">
                    <a:lumMod val="75000"/>
                  </a:schemeClr>
                </a:solidFill>
              </a:defRPr>
            </a:lvl1pPr>
          </a:lstStyle>
          <a:p>
            <a:pPr marL="0" marR="0" lvl="0" indent="0" algn="r"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Source</a:t>
            </a:r>
          </a:p>
        </p:txBody>
      </p:sp>
      <p:cxnSp>
        <p:nvCxnSpPr>
          <p:cNvPr id="8" name="Straight Connector 7"/>
          <p:cNvCxnSpPr/>
          <p:nvPr/>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2" name="Straight Connector 11"/>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14" name="Content Placeholder 12"/>
          <p:cNvSpPr>
            <a:spLocks noGrp="1"/>
          </p:cNvSpPr>
          <p:nvPr>
            <p:ph sz="quarter" idx="10" hasCustomPrompt="1"/>
          </p:nvPr>
        </p:nvSpPr>
        <p:spPr>
          <a:xfrm>
            <a:off x="227138" y="1514475"/>
            <a:ext cx="8692662" cy="4362450"/>
          </a:xfrm>
        </p:spPr>
        <p:txBody>
          <a:bodyPr/>
          <a:lstStyle>
            <a:lvl1pPr>
              <a:defRPr/>
            </a:lvl1pPr>
            <a:lvl2pPr>
              <a:defRPr baseline="0"/>
            </a:lvl2pPr>
            <a:lvl3pPr>
              <a:defRPr baseline="0"/>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9" name="Straight Connector 8"/>
          <p:cNvCxnSpPr/>
          <p:nvPr userDrawn="1"/>
        </p:nvCxnSpPr>
        <p:spPr bwMode="auto">
          <a:xfrm>
            <a:off x="227138" y="6032500"/>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5" name="Straight Connector 14"/>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91103467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cxnSp>
        <p:nvCxnSpPr>
          <p:cNvPr id="8" name="Straight Connector 7"/>
          <p:cNvCxnSpPr/>
          <p:nvPr/>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4" name="Straight Connector 3"/>
          <p:cNvCxnSpPr/>
          <p:nvPr userDrawn="1"/>
        </p:nvCxnSpPr>
        <p:spPr bwMode="auto">
          <a:xfrm>
            <a:off x="0" y="815281"/>
            <a:ext cx="9144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42408371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and Content Half Slide">
    <p:bg>
      <p:bgPr>
        <a:solidFill>
          <a:srgbClr val="292926"/>
        </a:solidFill>
        <a:effectLst/>
      </p:bgPr>
    </p:bg>
    <p:spTree>
      <p:nvGrpSpPr>
        <p:cNvPr id="1" name=""/>
        <p:cNvGrpSpPr/>
        <p:nvPr/>
      </p:nvGrpSpPr>
      <p:grpSpPr>
        <a:xfrm>
          <a:off x="0" y="0"/>
          <a:ext cx="0" cy="0"/>
          <a:chOff x="0" y="0"/>
          <a:chExt cx="0" cy="0"/>
        </a:xfrm>
      </p:grpSpPr>
      <p:sp>
        <p:nvSpPr>
          <p:cNvPr id="4" name="Rectangle 111"/>
          <p:cNvSpPr>
            <a:spLocks noChangeArrowheads="1"/>
          </p:cNvSpPr>
          <p:nvPr/>
        </p:nvSpPr>
        <p:spPr bwMode="auto">
          <a:xfrm flipH="1">
            <a:off x="4572003" y="0"/>
            <a:ext cx="4570535" cy="6858000"/>
          </a:xfrm>
          <a:prstGeom prst="rect">
            <a:avLst/>
          </a:prstGeom>
          <a:solidFill>
            <a:schemeClr val="bg1"/>
          </a:solidFill>
          <a:ln w="9525">
            <a:noFill/>
            <a:miter lim="800000"/>
            <a:headEnd/>
            <a:tailEnd/>
          </a:ln>
          <a:effectLst/>
        </p:spPr>
        <p:txBody>
          <a:bodyPr wrap="none" lIns="90000" tIns="46800" rIns="90000" bIns="46800" anchor="ctr"/>
          <a:lstStyle/>
          <a:p>
            <a:pPr defTabSz="914400">
              <a:defRPr/>
            </a:pPr>
            <a:endParaRPr lang="en-GB" sz="2400" dirty="0">
              <a:solidFill>
                <a:srgbClr val="292926"/>
              </a:solidFill>
              <a:latin typeface="Arial" charset="0"/>
              <a:ea typeface="+mn-ea"/>
            </a:endParaRPr>
          </a:p>
        </p:txBody>
      </p:sp>
      <p:sp>
        <p:nvSpPr>
          <p:cNvPr id="3" name="Title 1"/>
          <p:cNvSpPr>
            <a:spLocks noGrp="1"/>
          </p:cNvSpPr>
          <p:nvPr>
            <p:ph type="title" hasCustomPrompt="1"/>
          </p:nvPr>
        </p:nvSpPr>
        <p:spPr>
          <a:xfrm>
            <a:off x="4" y="811217"/>
            <a:ext cx="4571999" cy="2117721"/>
          </a:xfrm>
        </p:spPr>
        <p:txBody>
          <a:bodyPr lIns="216000" tIns="216000" rIns="216000" anchor="b" anchorCtr="0"/>
          <a:lstStyle>
            <a:lvl1pPr>
              <a:defRPr sz="2400" i="0"/>
            </a:lvl1pPr>
          </a:lstStyle>
          <a:p>
            <a:r>
              <a:rPr lang="en-US" dirty="0" smtClean="0"/>
              <a:t>Click to edit title Arial Bold size 24</a:t>
            </a:r>
            <a:endParaRPr lang="en-GB" dirty="0"/>
          </a:p>
        </p:txBody>
      </p:sp>
      <p:cxnSp>
        <p:nvCxnSpPr>
          <p:cNvPr id="31" name="Straight Connector 30"/>
          <p:cNvCxnSpPr/>
          <p:nvPr/>
        </p:nvCxnSpPr>
        <p:spPr bwMode="auto">
          <a:xfrm flipV="1">
            <a:off x="0" y="4857760"/>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34" name="Straight Connector 33"/>
          <p:cNvCxnSpPr/>
          <p:nvPr/>
        </p:nvCxnSpPr>
        <p:spPr bwMode="auto">
          <a:xfrm flipV="1">
            <a:off x="0" y="810227"/>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22" name="Text Placeholder 21"/>
          <p:cNvSpPr>
            <a:spLocks noGrp="1"/>
          </p:cNvSpPr>
          <p:nvPr>
            <p:ph type="body" sz="quarter" idx="10" hasCustomPrompt="1"/>
          </p:nvPr>
        </p:nvSpPr>
        <p:spPr bwMode="white">
          <a:xfrm>
            <a:off x="1" y="2932046"/>
            <a:ext cx="4572000" cy="1925707"/>
          </a:xfrm>
        </p:spPr>
        <p:txBody>
          <a:bodyPr lIns="216000" tIns="72000" rIns="216000" bIns="216000"/>
          <a:lstStyle>
            <a:lvl1pPr>
              <a:buNone/>
              <a:defRPr sz="20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Subtitle Arial size 20</a:t>
            </a:r>
          </a:p>
        </p:txBody>
      </p:sp>
      <p:pic>
        <p:nvPicPr>
          <p:cNvPr id="12" name="Picture 11" descr="Ipsos-Head_RGB.png"/>
          <p:cNvPicPr>
            <a:picLocks noChangeAspect="1"/>
          </p:cNvPicPr>
          <p:nvPr/>
        </p:nvPicPr>
        <p:blipFill>
          <a:blip r:embed="rId2" cstate="email"/>
          <a:stretch>
            <a:fillRect/>
          </a:stretch>
        </p:blipFill>
        <p:spPr>
          <a:xfrm>
            <a:off x="4120378" y="6446574"/>
            <a:ext cx="258131" cy="253602"/>
          </a:xfrm>
          <a:prstGeom prst="rect">
            <a:avLst/>
          </a:prstGeom>
        </p:spPr>
      </p:pic>
      <p:sp>
        <p:nvSpPr>
          <p:cNvPr id="9" name="Rectangle 111"/>
          <p:cNvSpPr>
            <a:spLocks noChangeArrowheads="1"/>
          </p:cNvSpPr>
          <p:nvPr userDrawn="1"/>
        </p:nvSpPr>
        <p:spPr bwMode="auto">
          <a:xfrm flipH="1">
            <a:off x="4572003" y="0"/>
            <a:ext cx="4570535" cy="6858000"/>
          </a:xfrm>
          <a:prstGeom prst="rect">
            <a:avLst/>
          </a:prstGeom>
          <a:solidFill>
            <a:schemeClr val="bg1"/>
          </a:solidFill>
          <a:ln w="9525">
            <a:noFill/>
            <a:miter lim="800000"/>
            <a:headEnd/>
            <a:tailEnd/>
          </a:ln>
          <a:effectLst/>
        </p:spPr>
        <p:txBody>
          <a:bodyPr wrap="none" lIns="90000" tIns="46800" rIns="90000" bIns="46800" anchor="ctr"/>
          <a:lstStyle/>
          <a:p>
            <a:pPr defTabSz="914400">
              <a:defRPr/>
            </a:pPr>
            <a:endParaRPr lang="en-GB" sz="2400" dirty="0">
              <a:solidFill>
                <a:srgbClr val="292926"/>
              </a:solidFill>
              <a:latin typeface="Arial" charset="0"/>
              <a:ea typeface="+mn-ea"/>
            </a:endParaRPr>
          </a:p>
        </p:txBody>
      </p:sp>
      <p:cxnSp>
        <p:nvCxnSpPr>
          <p:cNvPr id="10" name="Straight Connector 9"/>
          <p:cNvCxnSpPr/>
          <p:nvPr userDrawn="1"/>
        </p:nvCxnSpPr>
        <p:spPr bwMode="auto">
          <a:xfrm flipV="1">
            <a:off x="0" y="4857760"/>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cxnSp>
        <p:nvCxnSpPr>
          <p:cNvPr id="13" name="Straight Connector 12"/>
          <p:cNvCxnSpPr/>
          <p:nvPr userDrawn="1"/>
        </p:nvCxnSpPr>
        <p:spPr bwMode="auto">
          <a:xfrm flipV="1">
            <a:off x="0" y="810227"/>
            <a:ext cx="4572000" cy="986"/>
          </a:xfrm>
          <a:prstGeom prst="line">
            <a:avLst/>
          </a:prstGeom>
          <a:solidFill>
            <a:schemeClr val="accent2"/>
          </a:solidFill>
          <a:ln w="28575" cap="flat" cmpd="sng" algn="ctr">
            <a:solidFill>
              <a:schemeClr val="tx2"/>
            </a:solidFill>
            <a:prstDash val="solid"/>
            <a:round/>
            <a:headEnd type="none" w="med" len="med"/>
            <a:tailEnd type="none" w="med" len="med"/>
          </a:ln>
          <a:effectLst/>
        </p:spPr>
      </p:cxnSp>
      <p:pic>
        <p:nvPicPr>
          <p:cNvPr id="15" name="Picture 14" descr="Ipsos-Head_RGB.png"/>
          <p:cNvPicPr>
            <a:picLocks noChangeAspect="1"/>
          </p:cNvPicPr>
          <p:nvPr userDrawn="1"/>
        </p:nvPicPr>
        <p:blipFill>
          <a:blip r:embed="rId2" cstate="email"/>
          <a:stretch>
            <a:fillRect/>
          </a:stretch>
        </p:blipFill>
        <p:spPr>
          <a:xfrm>
            <a:off x="4120378" y="6446574"/>
            <a:ext cx="258131" cy="253602"/>
          </a:xfrm>
          <a:prstGeom prst="rect">
            <a:avLst/>
          </a:prstGeom>
        </p:spPr>
      </p:pic>
      <p:pic>
        <p:nvPicPr>
          <p:cNvPr id="20" name="Picture 19" descr="Ipsos SRI Logo - WHITE.png"/>
          <p:cNvPicPr>
            <a:picLocks noChangeAspect="1"/>
          </p:cNvPicPr>
          <p:nvPr userDrawn="1"/>
        </p:nvPicPr>
        <p:blipFill>
          <a:blip r:embed="rId3" cstate="print"/>
          <a:stretch>
            <a:fillRect/>
          </a:stretch>
        </p:blipFill>
        <p:spPr bwMode="black">
          <a:xfrm>
            <a:off x="228739" y="6453333"/>
            <a:ext cx="1077035" cy="226800"/>
          </a:xfrm>
          <a:prstGeom prst="rect">
            <a:avLst/>
          </a:prstGeom>
        </p:spPr>
      </p:pic>
    </p:spTree>
    <p:extLst>
      <p:ext uri="{BB962C8B-B14F-4D97-AF65-F5344CB8AC3E}">
        <p14:creationId xmlns:p14="http://schemas.microsoft.com/office/powerpoint/2010/main" val="223847027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Title and Content with BG Colour">
    <p:bg>
      <p:bgPr>
        <a:solidFill>
          <a:schemeClr val="bg2"/>
        </a:solidFill>
        <a:effectLst/>
      </p:bgPr>
    </p:bg>
    <p:spTree>
      <p:nvGrpSpPr>
        <p:cNvPr id="1" name=""/>
        <p:cNvGrpSpPr/>
        <p:nvPr/>
      </p:nvGrpSpPr>
      <p:grpSpPr>
        <a:xfrm>
          <a:off x="0" y="0"/>
          <a:ext cx="0" cy="0"/>
          <a:chOff x="0" y="0"/>
          <a:chExt cx="0" cy="0"/>
        </a:xfrm>
      </p:grpSpPr>
      <p:sp>
        <p:nvSpPr>
          <p:cNvPr id="5" name="TextBox 4"/>
          <p:cNvSpPr txBox="1"/>
          <p:nvPr/>
        </p:nvSpPr>
        <p:spPr>
          <a:xfrm>
            <a:off x="8808431" y="601842"/>
            <a:ext cx="335573" cy="217166"/>
          </a:xfrm>
          <a:prstGeom prst="rect">
            <a:avLst/>
          </a:prstGeom>
          <a:solidFill>
            <a:schemeClr val="tx2"/>
          </a:solidFill>
        </p:spPr>
        <p:txBody>
          <a:bodyPr wrap="square" tIns="0" bIns="0" rtlCol="0" anchor="ctr" anchorCtr="0">
            <a:noAutofit/>
          </a:bodyPr>
          <a:lstStyle/>
          <a:p>
            <a:pPr algn="ctr" defTabSz="914400" eaLnBrk="0" hangingPunct="0">
              <a:spcBef>
                <a:spcPct val="20000"/>
              </a:spcBef>
            </a:pPr>
            <a:fld id="{F0AC4B27-E38B-4B91-A9A8-4E50C63E50F6}" type="slidenum">
              <a:rPr lang="en-GB" sz="1000" b="1" smtClean="0">
                <a:solidFill>
                  <a:srgbClr val="FFFFFF"/>
                </a:solidFill>
                <a:latin typeface="Arial" charset="0"/>
                <a:ea typeface="+mn-ea"/>
              </a:rPr>
              <a:pPr algn="ctr" defTabSz="914400" eaLnBrk="0" hangingPunct="0">
                <a:spcBef>
                  <a:spcPct val="20000"/>
                </a:spcBef>
              </a:pPr>
              <a:t>‹#›</a:t>
            </a:fld>
            <a:endParaRPr lang="en-GB" sz="1000" b="1" dirty="0">
              <a:solidFill>
                <a:srgbClr val="FFFFFF"/>
              </a:solidFill>
              <a:latin typeface="Arial" charset="0"/>
              <a:ea typeface="+mn-ea"/>
            </a:endParaRPr>
          </a:p>
        </p:txBody>
      </p:sp>
      <p:cxnSp>
        <p:nvCxnSpPr>
          <p:cNvPr id="13" name="Straight Connector 12"/>
          <p:cNvCxnSpPr/>
          <p:nvPr/>
        </p:nvCxnSpPr>
        <p:spPr bwMode="auto">
          <a:xfrm>
            <a:off x="227138" y="6386513"/>
            <a:ext cx="8689731" cy="1588"/>
          </a:xfrm>
          <a:prstGeom prst="line">
            <a:avLst/>
          </a:prstGeom>
          <a:solidFill>
            <a:schemeClr val="accent2"/>
          </a:solidFill>
          <a:ln w="3175" cap="flat" cmpd="sng" algn="ctr">
            <a:solidFill>
              <a:schemeClr val="bg2">
                <a:lumMod val="90000"/>
                <a:lumOff val="10000"/>
              </a:schemeClr>
            </a:solidFill>
            <a:prstDash val="solid"/>
            <a:round/>
            <a:headEnd type="none" w="med" len="med"/>
            <a:tailEnd type="none" w="med" len="med"/>
          </a:ln>
          <a:effectLst/>
        </p:spPr>
      </p:cxnSp>
      <p:sp>
        <p:nvSpPr>
          <p:cNvPr id="12" name="Text Placeholder 6"/>
          <p:cNvSpPr>
            <a:spLocks noGrp="1"/>
          </p:cNvSpPr>
          <p:nvPr>
            <p:ph type="body" sz="quarter" idx="13" hasCustomPrompt="1"/>
          </p:nvPr>
        </p:nvSpPr>
        <p:spPr>
          <a:xfrm>
            <a:off x="0" y="829820"/>
            <a:ext cx="9144000" cy="453183"/>
          </a:xfrm>
          <a:prstGeom prst="rect">
            <a:avLst/>
          </a:prstGeom>
          <a:solidFill>
            <a:schemeClr val="bg2"/>
          </a:solidFill>
        </p:spPr>
        <p:txBody>
          <a:bodyPr lIns="216000" tIns="72000" rIns="216000" bIns="72000" anchor="t" anchorCtr="0">
            <a:spAutoFit/>
          </a:bodyPr>
          <a:lstStyle>
            <a:lvl1pPr marL="0" indent="0">
              <a:buNone/>
              <a:defRPr sz="2000" b="1" i="0">
                <a:solidFill>
                  <a:schemeClr val="bg1"/>
                </a:solidFill>
              </a:defRPr>
            </a:lvl1pPr>
            <a:lvl2pPr>
              <a:buNone/>
              <a:defRPr/>
            </a:lvl2pPr>
            <a:lvl3pPr>
              <a:buNone/>
              <a:defRPr/>
            </a:lvl3pPr>
            <a:lvl4pPr>
              <a:buNone/>
              <a:defRPr/>
            </a:lvl4pPr>
            <a:lvl5pPr>
              <a:buNone/>
              <a:defRPr/>
            </a:lvl5pPr>
          </a:lstStyle>
          <a:p>
            <a:pPr lvl="0"/>
            <a:r>
              <a:rPr lang="en-US" dirty="0" smtClean="0"/>
              <a:t>Click to edit slide subtitle Arial Bold size 20</a:t>
            </a:r>
          </a:p>
        </p:txBody>
      </p:sp>
      <p:sp>
        <p:nvSpPr>
          <p:cNvPr id="17" name="Text Placeholder 16"/>
          <p:cNvSpPr>
            <a:spLocks noGrp="1"/>
          </p:cNvSpPr>
          <p:nvPr>
            <p:ph type="body" sz="quarter" idx="14" hasCustomPrompt="1"/>
          </p:nvPr>
        </p:nvSpPr>
        <p:spPr bwMode="white">
          <a:xfrm>
            <a:off x="227135" y="7"/>
            <a:ext cx="7641980" cy="811213"/>
          </a:xfrm>
        </p:spPr>
        <p:txBody>
          <a:bodyPr anchor="ctr" anchorCtr="0"/>
          <a:lstStyle>
            <a:lvl1pPr>
              <a:buNone/>
              <a:defRPr sz="2400" b="1" baseline="0">
                <a:solidFill>
                  <a:schemeClr val="tx2"/>
                </a:solidFill>
              </a:defRPr>
            </a:lvl1pPr>
          </a:lstStyle>
          <a:p>
            <a:pPr lvl="0"/>
            <a:r>
              <a:rPr lang="en-US" dirty="0" smtClean="0"/>
              <a:t>Click to edit slide title Arial Bold size 24</a:t>
            </a:r>
            <a:endParaRPr lang="en-US" dirty="0"/>
          </a:p>
        </p:txBody>
      </p:sp>
      <p:sp>
        <p:nvSpPr>
          <p:cNvPr id="16" name="Content Placeholder 12"/>
          <p:cNvSpPr>
            <a:spLocks noGrp="1"/>
          </p:cNvSpPr>
          <p:nvPr>
            <p:ph sz="quarter" idx="10" hasCustomPrompt="1"/>
          </p:nvPr>
        </p:nvSpPr>
        <p:spPr>
          <a:xfrm>
            <a:off x="227136" y="1514475"/>
            <a:ext cx="2771042" cy="4700588"/>
          </a:xfrm>
        </p:spPr>
        <p:txBody>
          <a:bodyPr/>
          <a:lstStyle>
            <a:lvl1pPr>
              <a:defRPr>
                <a:solidFill>
                  <a:schemeClr val="bg1"/>
                </a:solidFill>
              </a:defRPr>
            </a:lvl1pPr>
            <a:lvl2pPr>
              <a:defRPr baseline="0">
                <a:solidFill>
                  <a:schemeClr val="bg1"/>
                </a:solidFill>
              </a:defRPr>
            </a:lvl2pPr>
            <a:lvl3pPr>
              <a:defRPr baseline="0">
                <a:solidFill>
                  <a:schemeClr val="bg1"/>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8" name="Content Placeholder 14"/>
          <p:cNvSpPr>
            <a:spLocks noGrp="1"/>
          </p:cNvSpPr>
          <p:nvPr>
            <p:ph sz="quarter" idx="12" hasCustomPrompt="1"/>
          </p:nvPr>
        </p:nvSpPr>
        <p:spPr>
          <a:xfrm>
            <a:off x="3219450" y="1514475"/>
            <a:ext cx="2744666" cy="4700588"/>
          </a:xfr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sp>
        <p:nvSpPr>
          <p:cNvPr id="20" name="Content Placeholder 14"/>
          <p:cNvSpPr>
            <a:spLocks noGrp="1"/>
          </p:cNvSpPr>
          <p:nvPr>
            <p:ph sz="quarter" idx="16" hasCustomPrompt="1"/>
          </p:nvPr>
        </p:nvSpPr>
        <p:spPr>
          <a:xfrm>
            <a:off x="6172200" y="1514475"/>
            <a:ext cx="2744666" cy="4700588"/>
          </a:xfr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pic>
        <p:nvPicPr>
          <p:cNvPr id="19" name="Picture 18" descr="Ipsos-Head_RGB.png"/>
          <p:cNvPicPr>
            <a:picLocks noChangeAspect="1"/>
          </p:cNvPicPr>
          <p:nvPr/>
        </p:nvPicPr>
        <p:blipFill>
          <a:blip r:embed="rId2" cstate="email"/>
          <a:stretch>
            <a:fillRect/>
          </a:stretch>
        </p:blipFill>
        <p:spPr>
          <a:xfrm>
            <a:off x="8654431" y="6446574"/>
            <a:ext cx="258131" cy="253602"/>
          </a:xfrm>
          <a:prstGeom prst="rect">
            <a:avLst/>
          </a:prstGeom>
        </p:spPr>
      </p:pic>
      <p:sp>
        <p:nvSpPr>
          <p:cNvPr id="14" name="TextBox 13"/>
          <p:cNvSpPr txBox="1"/>
          <p:nvPr userDrawn="1"/>
        </p:nvSpPr>
        <p:spPr>
          <a:xfrm>
            <a:off x="8808431" y="601842"/>
            <a:ext cx="335573" cy="217166"/>
          </a:xfrm>
          <a:prstGeom prst="rect">
            <a:avLst/>
          </a:prstGeom>
          <a:solidFill>
            <a:schemeClr val="tx2"/>
          </a:solidFill>
        </p:spPr>
        <p:txBody>
          <a:bodyPr wrap="square" tIns="0" bIns="0" rtlCol="0" anchor="ctr" anchorCtr="0">
            <a:noAutofit/>
          </a:bodyPr>
          <a:lstStyle/>
          <a:p>
            <a:pPr algn="ctr" defTabSz="914400" eaLnBrk="0" hangingPunct="0">
              <a:spcBef>
                <a:spcPct val="20000"/>
              </a:spcBef>
            </a:pPr>
            <a:fld id="{F0AC4B27-E38B-4B91-A9A8-4E50C63E50F6}" type="slidenum">
              <a:rPr lang="en-GB" sz="1000" b="1" smtClean="0">
                <a:solidFill>
                  <a:srgbClr val="FFFFFF"/>
                </a:solidFill>
                <a:latin typeface="Arial" charset="0"/>
                <a:ea typeface="+mn-ea"/>
              </a:rPr>
              <a:pPr algn="ctr" defTabSz="914400" eaLnBrk="0" hangingPunct="0">
                <a:spcBef>
                  <a:spcPct val="20000"/>
                </a:spcBef>
              </a:pPr>
              <a:t>‹#›</a:t>
            </a:fld>
            <a:endParaRPr lang="en-GB" sz="1000" b="1" dirty="0">
              <a:solidFill>
                <a:srgbClr val="FFFFFF"/>
              </a:solidFill>
              <a:latin typeface="Arial" charset="0"/>
              <a:ea typeface="+mn-ea"/>
            </a:endParaRPr>
          </a:p>
        </p:txBody>
      </p:sp>
      <p:cxnSp>
        <p:nvCxnSpPr>
          <p:cNvPr id="15" name="Straight Connector 14"/>
          <p:cNvCxnSpPr/>
          <p:nvPr userDrawn="1"/>
        </p:nvCxnSpPr>
        <p:spPr bwMode="auto">
          <a:xfrm>
            <a:off x="227138" y="6386513"/>
            <a:ext cx="8689731" cy="1588"/>
          </a:xfrm>
          <a:prstGeom prst="line">
            <a:avLst/>
          </a:prstGeom>
          <a:solidFill>
            <a:schemeClr val="accent2"/>
          </a:solidFill>
          <a:ln w="3175" cap="flat" cmpd="sng" algn="ctr">
            <a:solidFill>
              <a:srgbClr val="639EC8"/>
            </a:solidFill>
            <a:prstDash val="solid"/>
            <a:round/>
            <a:headEnd type="none" w="med" len="med"/>
            <a:tailEnd type="none" w="med" len="med"/>
          </a:ln>
          <a:effectLst/>
        </p:spPr>
      </p:cxnSp>
      <p:pic>
        <p:nvPicPr>
          <p:cNvPr id="22" name="Picture 21" descr="Ipsos-Head_RGB.png"/>
          <p:cNvPicPr>
            <a:picLocks noChangeAspect="1"/>
          </p:cNvPicPr>
          <p:nvPr userDrawn="1"/>
        </p:nvPicPr>
        <p:blipFill>
          <a:blip r:embed="rId2" cstate="email"/>
          <a:stretch>
            <a:fillRect/>
          </a:stretch>
        </p:blipFill>
        <p:spPr>
          <a:xfrm>
            <a:off x="8654431" y="6446574"/>
            <a:ext cx="258131" cy="253602"/>
          </a:xfrm>
          <a:prstGeom prst="rect">
            <a:avLst/>
          </a:prstGeom>
        </p:spPr>
      </p:pic>
      <p:pic>
        <p:nvPicPr>
          <p:cNvPr id="27" name="Picture 26" descr="Ipsos SRI Logo - WHITE.png"/>
          <p:cNvPicPr>
            <a:picLocks noChangeAspect="1"/>
          </p:cNvPicPr>
          <p:nvPr userDrawn="1"/>
        </p:nvPicPr>
        <p:blipFill>
          <a:blip r:embed="rId3" cstate="print"/>
          <a:stretch>
            <a:fillRect/>
          </a:stretch>
        </p:blipFill>
        <p:spPr bwMode="black">
          <a:xfrm>
            <a:off x="228739" y="6453333"/>
            <a:ext cx="1077035" cy="226800"/>
          </a:xfrm>
          <a:prstGeom prst="rect">
            <a:avLst/>
          </a:prstGeom>
        </p:spPr>
      </p:pic>
    </p:spTree>
    <p:extLst>
      <p:ext uri="{BB962C8B-B14F-4D97-AF65-F5344CB8AC3E}">
        <p14:creationId xmlns:p14="http://schemas.microsoft.com/office/powerpoint/2010/main" val="4053142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bg1"/>
        </a:solidFill>
        <a:effectLst/>
      </p:bgPr>
    </p:bg>
    <p:spTree>
      <p:nvGrpSpPr>
        <p:cNvPr id="1" name=""/>
        <p:cNvGrpSpPr/>
        <p:nvPr/>
      </p:nvGrpSpPr>
      <p:grpSpPr>
        <a:xfrm>
          <a:off x="0" y="0"/>
          <a:ext cx="0" cy="0"/>
          <a:chOff x="0" y="0"/>
          <a:chExt cx="0" cy="0"/>
        </a:xfrm>
      </p:grpSpPr>
      <p:pic>
        <p:nvPicPr>
          <p:cNvPr id="4" name="Picture 126" descr="Ipsos MORI Logo"/>
          <p:cNvPicPr>
            <a:picLocks noChangeAspect="1" noChangeArrowheads="1"/>
          </p:cNvPicPr>
          <p:nvPr/>
        </p:nvPicPr>
        <p:blipFill>
          <a:blip r:embed="rId2" cstate="print"/>
          <a:srcRect/>
          <a:stretch>
            <a:fillRect/>
          </a:stretch>
        </p:blipFill>
        <p:spPr bwMode="auto">
          <a:xfrm>
            <a:off x="310662" y="6302375"/>
            <a:ext cx="1594338" cy="306388"/>
          </a:xfrm>
          <a:prstGeom prst="rect">
            <a:avLst/>
          </a:prstGeom>
          <a:noFill/>
          <a:ln w="9525">
            <a:noFill/>
            <a:miter lim="800000"/>
            <a:headEnd/>
            <a:tailEnd/>
          </a:ln>
        </p:spPr>
      </p:pic>
      <p:grpSp>
        <p:nvGrpSpPr>
          <p:cNvPr id="2" name="Group 113"/>
          <p:cNvGrpSpPr>
            <a:grpSpLocks/>
          </p:cNvGrpSpPr>
          <p:nvPr/>
        </p:nvGrpSpPr>
        <p:grpSpPr bwMode="auto">
          <a:xfrm>
            <a:off x="8377604" y="6257932"/>
            <a:ext cx="433754" cy="423863"/>
            <a:chOff x="5831" y="4115"/>
            <a:chExt cx="168" cy="152"/>
          </a:xfrm>
        </p:grpSpPr>
        <p:sp>
          <p:nvSpPr>
            <p:cNvPr id="6" name="Freeform 114"/>
            <p:cNvSpPr>
              <a:spLocks/>
            </p:cNvSpPr>
            <p:nvPr userDrawn="1"/>
          </p:nvSpPr>
          <p:spPr bwMode="auto">
            <a:xfrm>
              <a:off x="5831" y="4115"/>
              <a:ext cx="91" cy="152"/>
            </a:xfrm>
            <a:custGeom>
              <a:avLst/>
              <a:gdLst/>
              <a:ahLst/>
              <a:cxnLst>
                <a:cxn ang="0">
                  <a:pos x="0" y="0"/>
                </a:cxn>
                <a:cxn ang="0">
                  <a:pos x="3411" y="0"/>
                </a:cxn>
                <a:cxn ang="0">
                  <a:pos x="3433" y="185"/>
                </a:cxn>
                <a:cxn ang="0">
                  <a:pos x="3453" y="368"/>
                </a:cxn>
                <a:cxn ang="0">
                  <a:pos x="3472" y="550"/>
                </a:cxn>
                <a:cxn ang="0">
                  <a:pos x="3489" y="733"/>
                </a:cxn>
                <a:cxn ang="0">
                  <a:pos x="3504" y="912"/>
                </a:cxn>
                <a:cxn ang="0">
                  <a:pos x="3517" y="1092"/>
                </a:cxn>
                <a:cxn ang="0">
                  <a:pos x="3527" y="1271"/>
                </a:cxn>
                <a:cxn ang="0">
                  <a:pos x="3535" y="1448"/>
                </a:cxn>
                <a:cxn ang="0">
                  <a:pos x="3540" y="1626"/>
                </a:cxn>
                <a:cxn ang="0">
                  <a:pos x="3544" y="1803"/>
                </a:cxn>
                <a:cxn ang="0">
                  <a:pos x="3544" y="1981"/>
                </a:cxn>
                <a:cxn ang="0">
                  <a:pos x="3542" y="2158"/>
                </a:cxn>
                <a:cxn ang="0">
                  <a:pos x="3537" y="2336"/>
                </a:cxn>
                <a:cxn ang="0">
                  <a:pos x="3528" y="2515"/>
                </a:cxn>
                <a:cxn ang="0">
                  <a:pos x="3518" y="2693"/>
                </a:cxn>
                <a:cxn ang="0">
                  <a:pos x="3504" y="2872"/>
                </a:cxn>
                <a:cxn ang="0">
                  <a:pos x="3487" y="3052"/>
                </a:cxn>
                <a:cxn ang="0">
                  <a:pos x="3466" y="3233"/>
                </a:cxn>
                <a:cxn ang="0">
                  <a:pos x="3442" y="3415"/>
                </a:cxn>
                <a:cxn ang="0">
                  <a:pos x="3415" y="3597"/>
                </a:cxn>
                <a:cxn ang="0">
                  <a:pos x="3384" y="3781"/>
                </a:cxn>
                <a:cxn ang="0">
                  <a:pos x="3350" y="3967"/>
                </a:cxn>
                <a:cxn ang="0">
                  <a:pos x="3312" y="4154"/>
                </a:cxn>
                <a:cxn ang="0">
                  <a:pos x="3269" y="4344"/>
                </a:cxn>
                <a:cxn ang="0">
                  <a:pos x="3223" y="4535"/>
                </a:cxn>
                <a:cxn ang="0">
                  <a:pos x="3173" y="4728"/>
                </a:cxn>
                <a:cxn ang="0">
                  <a:pos x="3118" y="4922"/>
                </a:cxn>
                <a:cxn ang="0">
                  <a:pos x="3060" y="5120"/>
                </a:cxn>
                <a:cxn ang="0">
                  <a:pos x="2998" y="5320"/>
                </a:cxn>
                <a:cxn ang="0">
                  <a:pos x="2931" y="5523"/>
                </a:cxn>
                <a:cxn ang="0">
                  <a:pos x="2858" y="5728"/>
                </a:cxn>
                <a:cxn ang="0">
                  <a:pos x="2782" y="5936"/>
                </a:cxn>
                <a:cxn ang="0">
                  <a:pos x="0" y="5936"/>
                </a:cxn>
                <a:cxn ang="0">
                  <a:pos x="0" y="0"/>
                </a:cxn>
              </a:cxnLst>
              <a:rect l="0" t="0" r="r" b="b"/>
              <a:pathLst>
                <a:path w="3544" h="5936">
                  <a:moveTo>
                    <a:pt x="0" y="0"/>
                  </a:moveTo>
                  <a:lnTo>
                    <a:pt x="3411" y="0"/>
                  </a:lnTo>
                  <a:lnTo>
                    <a:pt x="3433" y="185"/>
                  </a:lnTo>
                  <a:lnTo>
                    <a:pt x="3453" y="368"/>
                  </a:lnTo>
                  <a:lnTo>
                    <a:pt x="3472" y="550"/>
                  </a:lnTo>
                  <a:lnTo>
                    <a:pt x="3489" y="733"/>
                  </a:lnTo>
                  <a:lnTo>
                    <a:pt x="3504" y="912"/>
                  </a:lnTo>
                  <a:lnTo>
                    <a:pt x="3517" y="1092"/>
                  </a:lnTo>
                  <a:lnTo>
                    <a:pt x="3527" y="1271"/>
                  </a:lnTo>
                  <a:lnTo>
                    <a:pt x="3535" y="1448"/>
                  </a:lnTo>
                  <a:lnTo>
                    <a:pt x="3540" y="1626"/>
                  </a:lnTo>
                  <a:lnTo>
                    <a:pt x="3544" y="1803"/>
                  </a:lnTo>
                  <a:lnTo>
                    <a:pt x="3544" y="1981"/>
                  </a:lnTo>
                  <a:lnTo>
                    <a:pt x="3542" y="2158"/>
                  </a:lnTo>
                  <a:lnTo>
                    <a:pt x="3537" y="2336"/>
                  </a:lnTo>
                  <a:lnTo>
                    <a:pt x="3528" y="2515"/>
                  </a:lnTo>
                  <a:lnTo>
                    <a:pt x="3518" y="2693"/>
                  </a:lnTo>
                  <a:lnTo>
                    <a:pt x="3504" y="2872"/>
                  </a:lnTo>
                  <a:lnTo>
                    <a:pt x="3487" y="3052"/>
                  </a:lnTo>
                  <a:lnTo>
                    <a:pt x="3466" y="3233"/>
                  </a:lnTo>
                  <a:lnTo>
                    <a:pt x="3442" y="3415"/>
                  </a:lnTo>
                  <a:lnTo>
                    <a:pt x="3415" y="3597"/>
                  </a:lnTo>
                  <a:lnTo>
                    <a:pt x="3384" y="3781"/>
                  </a:lnTo>
                  <a:lnTo>
                    <a:pt x="3350" y="3967"/>
                  </a:lnTo>
                  <a:lnTo>
                    <a:pt x="3312" y="4154"/>
                  </a:lnTo>
                  <a:lnTo>
                    <a:pt x="3269" y="4344"/>
                  </a:lnTo>
                  <a:lnTo>
                    <a:pt x="3223" y="4535"/>
                  </a:lnTo>
                  <a:lnTo>
                    <a:pt x="3173" y="4728"/>
                  </a:lnTo>
                  <a:lnTo>
                    <a:pt x="3118" y="4922"/>
                  </a:lnTo>
                  <a:lnTo>
                    <a:pt x="3060" y="5120"/>
                  </a:lnTo>
                  <a:lnTo>
                    <a:pt x="2998" y="5320"/>
                  </a:lnTo>
                  <a:lnTo>
                    <a:pt x="2931" y="5523"/>
                  </a:lnTo>
                  <a:lnTo>
                    <a:pt x="2858" y="5728"/>
                  </a:lnTo>
                  <a:lnTo>
                    <a:pt x="2782" y="5936"/>
                  </a:lnTo>
                  <a:lnTo>
                    <a:pt x="0" y="5936"/>
                  </a:lnTo>
                  <a:lnTo>
                    <a:pt x="0" y="0"/>
                  </a:lnTo>
                  <a:close/>
                </a:path>
              </a:pathLst>
            </a:custGeom>
            <a:solidFill>
              <a:srgbClr val="4E60A8"/>
            </a:solidFill>
            <a:ln w="9525" cap="flat" cmpd="sng">
              <a:noFill/>
              <a:prstDash val="solid"/>
              <a:round/>
              <a:headEnd/>
              <a:tailEnd/>
            </a:ln>
            <a:effectLst/>
          </p:spPr>
          <p:txBody>
            <a:bodyPr wrap="none" anchor="ctr"/>
            <a:lstStyle/>
            <a:p>
              <a:pPr algn="r" defTabSz="914400" eaLnBrk="0" hangingPunct="0">
                <a:spcBef>
                  <a:spcPct val="20000"/>
                </a:spcBef>
                <a:defRPr/>
              </a:pPr>
              <a:endParaRPr lang="en-GB" sz="1200" dirty="0">
                <a:solidFill>
                  <a:srgbClr val="333333"/>
                </a:solidFill>
                <a:latin typeface="Arial" charset="0"/>
                <a:ea typeface="+mn-ea"/>
              </a:endParaRPr>
            </a:p>
          </p:txBody>
        </p:sp>
        <p:sp>
          <p:nvSpPr>
            <p:cNvPr id="7" name="Freeform 115"/>
            <p:cNvSpPr>
              <a:spLocks/>
            </p:cNvSpPr>
            <p:nvPr userDrawn="1"/>
          </p:nvSpPr>
          <p:spPr bwMode="gray">
            <a:xfrm>
              <a:off x="5903" y="4115"/>
              <a:ext cx="96" cy="152"/>
            </a:xfrm>
            <a:custGeom>
              <a:avLst/>
              <a:gdLst/>
              <a:ahLst/>
              <a:cxnLst>
                <a:cxn ang="0">
                  <a:pos x="629" y="0"/>
                </a:cxn>
                <a:cxn ang="0">
                  <a:pos x="671" y="368"/>
                </a:cxn>
                <a:cxn ang="0">
                  <a:pos x="707" y="733"/>
                </a:cxn>
                <a:cxn ang="0">
                  <a:pos x="735" y="1092"/>
                </a:cxn>
                <a:cxn ang="0">
                  <a:pos x="753" y="1448"/>
                </a:cxn>
                <a:cxn ang="0">
                  <a:pos x="762" y="1803"/>
                </a:cxn>
                <a:cxn ang="0">
                  <a:pos x="760" y="2158"/>
                </a:cxn>
                <a:cxn ang="0">
                  <a:pos x="746" y="2515"/>
                </a:cxn>
                <a:cxn ang="0">
                  <a:pos x="722" y="2872"/>
                </a:cxn>
                <a:cxn ang="0">
                  <a:pos x="684" y="3233"/>
                </a:cxn>
                <a:cxn ang="0">
                  <a:pos x="633" y="3597"/>
                </a:cxn>
                <a:cxn ang="0">
                  <a:pos x="568" y="3967"/>
                </a:cxn>
                <a:cxn ang="0">
                  <a:pos x="487" y="4344"/>
                </a:cxn>
                <a:cxn ang="0">
                  <a:pos x="391" y="4728"/>
                </a:cxn>
                <a:cxn ang="0">
                  <a:pos x="278" y="5120"/>
                </a:cxn>
                <a:cxn ang="0">
                  <a:pos x="149" y="5523"/>
                </a:cxn>
                <a:cxn ang="0">
                  <a:pos x="0" y="5936"/>
                </a:cxn>
                <a:cxn ang="0">
                  <a:pos x="3073" y="5745"/>
                </a:cxn>
                <a:cxn ang="0">
                  <a:pos x="3198" y="5364"/>
                </a:cxn>
                <a:cxn ang="0">
                  <a:pos x="3311" y="4987"/>
                </a:cxn>
                <a:cxn ang="0">
                  <a:pos x="3409" y="4612"/>
                </a:cxn>
                <a:cxn ang="0">
                  <a:pos x="3496" y="4239"/>
                </a:cxn>
                <a:cxn ang="0">
                  <a:pos x="3570" y="3867"/>
                </a:cxn>
                <a:cxn ang="0">
                  <a:pos x="3631" y="3497"/>
                </a:cxn>
                <a:cxn ang="0">
                  <a:pos x="3679" y="3128"/>
                </a:cxn>
                <a:cxn ang="0">
                  <a:pos x="3717" y="2760"/>
                </a:cxn>
                <a:cxn ang="0">
                  <a:pos x="3742" y="2393"/>
                </a:cxn>
                <a:cxn ang="0">
                  <a:pos x="3755" y="2026"/>
                </a:cxn>
                <a:cxn ang="0">
                  <a:pos x="3758" y="1658"/>
                </a:cxn>
                <a:cxn ang="0">
                  <a:pos x="3750" y="1291"/>
                </a:cxn>
                <a:cxn ang="0">
                  <a:pos x="3729" y="923"/>
                </a:cxn>
                <a:cxn ang="0">
                  <a:pos x="3698" y="555"/>
                </a:cxn>
                <a:cxn ang="0">
                  <a:pos x="3658" y="185"/>
                </a:cxn>
              </a:cxnLst>
              <a:rect l="0" t="0" r="r" b="b"/>
              <a:pathLst>
                <a:path w="3758" h="5936">
                  <a:moveTo>
                    <a:pt x="3633" y="0"/>
                  </a:moveTo>
                  <a:lnTo>
                    <a:pt x="629" y="0"/>
                  </a:lnTo>
                  <a:lnTo>
                    <a:pt x="651" y="185"/>
                  </a:lnTo>
                  <a:lnTo>
                    <a:pt x="671" y="368"/>
                  </a:lnTo>
                  <a:lnTo>
                    <a:pt x="690" y="550"/>
                  </a:lnTo>
                  <a:lnTo>
                    <a:pt x="707" y="733"/>
                  </a:lnTo>
                  <a:lnTo>
                    <a:pt x="722" y="912"/>
                  </a:lnTo>
                  <a:lnTo>
                    <a:pt x="735" y="1092"/>
                  </a:lnTo>
                  <a:lnTo>
                    <a:pt x="745" y="1271"/>
                  </a:lnTo>
                  <a:lnTo>
                    <a:pt x="753" y="1448"/>
                  </a:lnTo>
                  <a:lnTo>
                    <a:pt x="758" y="1626"/>
                  </a:lnTo>
                  <a:lnTo>
                    <a:pt x="762" y="1803"/>
                  </a:lnTo>
                  <a:lnTo>
                    <a:pt x="762" y="1981"/>
                  </a:lnTo>
                  <a:lnTo>
                    <a:pt x="760" y="2158"/>
                  </a:lnTo>
                  <a:lnTo>
                    <a:pt x="755" y="2336"/>
                  </a:lnTo>
                  <a:lnTo>
                    <a:pt x="746" y="2515"/>
                  </a:lnTo>
                  <a:lnTo>
                    <a:pt x="736" y="2693"/>
                  </a:lnTo>
                  <a:lnTo>
                    <a:pt x="722" y="2872"/>
                  </a:lnTo>
                  <a:lnTo>
                    <a:pt x="705" y="3052"/>
                  </a:lnTo>
                  <a:lnTo>
                    <a:pt x="684" y="3233"/>
                  </a:lnTo>
                  <a:lnTo>
                    <a:pt x="660" y="3415"/>
                  </a:lnTo>
                  <a:lnTo>
                    <a:pt x="633" y="3597"/>
                  </a:lnTo>
                  <a:lnTo>
                    <a:pt x="602" y="3781"/>
                  </a:lnTo>
                  <a:lnTo>
                    <a:pt x="568" y="3967"/>
                  </a:lnTo>
                  <a:lnTo>
                    <a:pt x="530" y="4154"/>
                  </a:lnTo>
                  <a:lnTo>
                    <a:pt x="487" y="4344"/>
                  </a:lnTo>
                  <a:lnTo>
                    <a:pt x="441" y="4535"/>
                  </a:lnTo>
                  <a:lnTo>
                    <a:pt x="391" y="4728"/>
                  </a:lnTo>
                  <a:lnTo>
                    <a:pt x="336" y="4922"/>
                  </a:lnTo>
                  <a:lnTo>
                    <a:pt x="278" y="5120"/>
                  </a:lnTo>
                  <a:lnTo>
                    <a:pt x="216" y="5320"/>
                  </a:lnTo>
                  <a:lnTo>
                    <a:pt x="149" y="5523"/>
                  </a:lnTo>
                  <a:lnTo>
                    <a:pt x="76" y="5728"/>
                  </a:lnTo>
                  <a:lnTo>
                    <a:pt x="0" y="5936"/>
                  </a:lnTo>
                  <a:lnTo>
                    <a:pt x="3005" y="5936"/>
                  </a:lnTo>
                  <a:lnTo>
                    <a:pt x="3073" y="5745"/>
                  </a:lnTo>
                  <a:lnTo>
                    <a:pt x="3137" y="5554"/>
                  </a:lnTo>
                  <a:lnTo>
                    <a:pt x="3198" y="5364"/>
                  </a:lnTo>
                  <a:lnTo>
                    <a:pt x="3256" y="5176"/>
                  </a:lnTo>
                  <a:lnTo>
                    <a:pt x="3311" y="4987"/>
                  </a:lnTo>
                  <a:lnTo>
                    <a:pt x="3361" y="4799"/>
                  </a:lnTo>
                  <a:lnTo>
                    <a:pt x="3409" y="4612"/>
                  </a:lnTo>
                  <a:lnTo>
                    <a:pt x="3454" y="4425"/>
                  </a:lnTo>
                  <a:lnTo>
                    <a:pt x="3496" y="4239"/>
                  </a:lnTo>
                  <a:lnTo>
                    <a:pt x="3534" y="4052"/>
                  </a:lnTo>
                  <a:lnTo>
                    <a:pt x="3570" y="3867"/>
                  </a:lnTo>
                  <a:lnTo>
                    <a:pt x="3602" y="3682"/>
                  </a:lnTo>
                  <a:lnTo>
                    <a:pt x="3631" y="3497"/>
                  </a:lnTo>
                  <a:lnTo>
                    <a:pt x="3657" y="3312"/>
                  </a:lnTo>
                  <a:lnTo>
                    <a:pt x="3679" y="3128"/>
                  </a:lnTo>
                  <a:lnTo>
                    <a:pt x="3699" y="2943"/>
                  </a:lnTo>
                  <a:lnTo>
                    <a:pt x="3717" y="2760"/>
                  </a:lnTo>
                  <a:lnTo>
                    <a:pt x="3731" y="2576"/>
                  </a:lnTo>
                  <a:lnTo>
                    <a:pt x="3742" y="2393"/>
                  </a:lnTo>
                  <a:lnTo>
                    <a:pt x="3751" y="2209"/>
                  </a:lnTo>
                  <a:lnTo>
                    <a:pt x="3755" y="2026"/>
                  </a:lnTo>
                  <a:lnTo>
                    <a:pt x="3758" y="1842"/>
                  </a:lnTo>
                  <a:lnTo>
                    <a:pt x="3758" y="1658"/>
                  </a:lnTo>
                  <a:lnTo>
                    <a:pt x="3755" y="1475"/>
                  </a:lnTo>
                  <a:lnTo>
                    <a:pt x="3750" y="1291"/>
                  </a:lnTo>
                  <a:lnTo>
                    <a:pt x="3741" y="1108"/>
                  </a:lnTo>
                  <a:lnTo>
                    <a:pt x="3729" y="923"/>
                  </a:lnTo>
                  <a:lnTo>
                    <a:pt x="3715" y="739"/>
                  </a:lnTo>
                  <a:lnTo>
                    <a:pt x="3698" y="555"/>
                  </a:lnTo>
                  <a:lnTo>
                    <a:pt x="3679" y="371"/>
                  </a:lnTo>
                  <a:lnTo>
                    <a:pt x="3658" y="185"/>
                  </a:lnTo>
                  <a:lnTo>
                    <a:pt x="3633" y="0"/>
                  </a:lnTo>
                  <a:close/>
                </a:path>
              </a:pathLst>
            </a:custGeom>
            <a:solidFill>
              <a:srgbClr val="00A7A7"/>
            </a:solidFill>
            <a:ln w="9525">
              <a:noFill/>
              <a:round/>
              <a:headEnd/>
              <a:tailEnd/>
            </a:ln>
          </p:spPr>
          <p:txBody>
            <a:bodyPr/>
            <a:lstStyle/>
            <a:p>
              <a:pPr algn="r" defTabSz="914400" eaLnBrk="0" hangingPunct="0">
                <a:spcBef>
                  <a:spcPct val="20000"/>
                </a:spcBef>
                <a:defRPr/>
              </a:pPr>
              <a:endParaRPr lang="en-GB" sz="1200" dirty="0">
                <a:solidFill>
                  <a:srgbClr val="333333"/>
                </a:solidFill>
                <a:latin typeface="Arial" charset="0"/>
                <a:ea typeface="+mn-ea"/>
              </a:endParaRPr>
            </a:p>
          </p:txBody>
        </p:sp>
        <p:sp>
          <p:nvSpPr>
            <p:cNvPr id="8" name="Freeform 116"/>
            <p:cNvSpPr>
              <a:spLocks noEditPoints="1"/>
            </p:cNvSpPr>
            <p:nvPr userDrawn="1"/>
          </p:nvSpPr>
          <p:spPr bwMode="auto">
            <a:xfrm>
              <a:off x="5918" y="4128"/>
              <a:ext cx="32" cy="80"/>
            </a:xfrm>
            <a:custGeom>
              <a:avLst/>
              <a:gdLst/>
              <a:ahLst/>
              <a:cxnLst>
                <a:cxn ang="0">
                  <a:pos x="289" y="3102"/>
                </a:cxn>
                <a:cxn ang="0">
                  <a:pos x="891" y="3130"/>
                </a:cxn>
                <a:cxn ang="0">
                  <a:pos x="1045" y="3063"/>
                </a:cxn>
                <a:cxn ang="0">
                  <a:pos x="828" y="3024"/>
                </a:cxn>
                <a:cxn ang="0">
                  <a:pos x="617" y="2980"/>
                </a:cxn>
                <a:cxn ang="0">
                  <a:pos x="427" y="2703"/>
                </a:cxn>
                <a:cxn ang="0">
                  <a:pos x="437" y="2392"/>
                </a:cxn>
                <a:cxn ang="0">
                  <a:pos x="820" y="2380"/>
                </a:cxn>
                <a:cxn ang="0">
                  <a:pos x="1084" y="2306"/>
                </a:cxn>
                <a:cxn ang="0">
                  <a:pos x="1051" y="2161"/>
                </a:cxn>
                <a:cxn ang="0">
                  <a:pos x="1075" y="2049"/>
                </a:cxn>
                <a:cxn ang="0">
                  <a:pos x="1066" y="1966"/>
                </a:cxn>
                <a:cxn ang="0">
                  <a:pos x="992" y="1921"/>
                </a:cxn>
                <a:cxn ang="0">
                  <a:pos x="1131" y="1857"/>
                </a:cxn>
                <a:cxn ang="0">
                  <a:pos x="1079" y="1700"/>
                </a:cxn>
                <a:cxn ang="0">
                  <a:pos x="1225" y="1573"/>
                </a:cxn>
                <a:cxn ang="0">
                  <a:pos x="1088" y="1382"/>
                </a:cxn>
                <a:cxn ang="0">
                  <a:pos x="1023" y="1199"/>
                </a:cxn>
                <a:cxn ang="0">
                  <a:pos x="1105" y="1020"/>
                </a:cxn>
                <a:cxn ang="0">
                  <a:pos x="1104" y="767"/>
                </a:cxn>
                <a:cxn ang="0">
                  <a:pos x="1091" y="668"/>
                </a:cxn>
                <a:cxn ang="0">
                  <a:pos x="1090" y="554"/>
                </a:cxn>
                <a:cxn ang="0">
                  <a:pos x="1068" y="458"/>
                </a:cxn>
                <a:cxn ang="0">
                  <a:pos x="1046" y="413"/>
                </a:cxn>
                <a:cxn ang="0">
                  <a:pos x="999" y="367"/>
                </a:cxn>
                <a:cxn ang="0">
                  <a:pos x="944" y="302"/>
                </a:cxn>
                <a:cxn ang="0">
                  <a:pos x="906" y="314"/>
                </a:cxn>
                <a:cxn ang="0">
                  <a:pos x="889" y="262"/>
                </a:cxn>
                <a:cxn ang="0">
                  <a:pos x="840" y="277"/>
                </a:cxn>
                <a:cxn ang="0">
                  <a:pos x="796" y="210"/>
                </a:cxn>
                <a:cxn ang="0">
                  <a:pos x="744" y="241"/>
                </a:cxn>
                <a:cxn ang="0">
                  <a:pos x="739" y="164"/>
                </a:cxn>
                <a:cxn ang="0">
                  <a:pos x="692" y="193"/>
                </a:cxn>
                <a:cxn ang="0">
                  <a:pos x="645" y="180"/>
                </a:cxn>
                <a:cxn ang="0">
                  <a:pos x="643" y="131"/>
                </a:cxn>
                <a:cxn ang="0">
                  <a:pos x="581" y="131"/>
                </a:cxn>
                <a:cxn ang="0">
                  <a:pos x="600" y="86"/>
                </a:cxn>
                <a:cxn ang="0">
                  <a:pos x="543" y="79"/>
                </a:cxn>
                <a:cxn ang="0">
                  <a:pos x="479" y="125"/>
                </a:cxn>
                <a:cxn ang="0">
                  <a:pos x="529" y="91"/>
                </a:cxn>
                <a:cxn ang="0">
                  <a:pos x="438" y="103"/>
                </a:cxn>
                <a:cxn ang="0">
                  <a:pos x="390" y="184"/>
                </a:cxn>
                <a:cxn ang="0">
                  <a:pos x="455" y="72"/>
                </a:cxn>
                <a:cxn ang="0">
                  <a:pos x="429" y="31"/>
                </a:cxn>
                <a:cxn ang="0">
                  <a:pos x="347" y="108"/>
                </a:cxn>
                <a:cxn ang="0">
                  <a:pos x="314" y="141"/>
                </a:cxn>
                <a:cxn ang="0">
                  <a:pos x="367" y="49"/>
                </a:cxn>
                <a:cxn ang="0">
                  <a:pos x="318" y="25"/>
                </a:cxn>
                <a:cxn ang="0">
                  <a:pos x="295" y="38"/>
                </a:cxn>
                <a:cxn ang="0">
                  <a:pos x="246" y="12"/>
                </a:cxn>
                <a:cxn ang="0">
                  <a:pos x="240" y="141"/>
                </a:cxn>
                <a:cxn ang="0">
                  <a:pos x="228" y="47"/>
                </a:cxn>
                <a:cxn ang="0">
                  <a:pos x="165" y="36"/>
                </a:cxn>
                <a:cxn ang="0">
                  <a:pos x="129" y="162"/>
                </a:cxn>
                <a:cxn ang="0">
                  <a:pos x="129" y="89"/>
                </a:cxn>
                <a:cxn ang="0">
                  <a:pos x="79" y="27"/>
                </a:cxn>
                <a:cxn ang="0">
                  <a:pos x="132" y="1361"/>
                </a:cxn>
                <a:cxn ang="0">
                  <a:pos x="69" y="2612"/>
                </a:cxn>
                <a:cxn ang="0">
                  <a:pos x="731" y="1238"/>
                </a:cxn>
                <a:cxn ang="0">
                  <a:pos x="839" y="1273"/>
                </a:cxn>
                <a:cxn ang="0">
                  <a:pos x="797" y="1337"/>
                </a:cxn>
              </a:cxnLst>
              <a:rect l="0" t="0" r="r" b="b"/>
              <a:pathLst>
                <a:path w="1228" h="3131">
                  <a:moveTo>
                    <a:pt x="0" y="3118"/>
                  </a:moveTo>
                  <a:lnTo>
                    <a:pt x="17" y="3119"/>
                  </a:lnTo>
                  <a:lnTo>
                    <a:pt x="35" y="3121"/>
                  </a:lnTo>
                  <a:lnTo>
                    <a:pt x="53" y="3122"/>
                  </a:lnTo>
                  <a:lnTo>
                    <a:pt x="71" y="3122"/>
                  </a:lnTo>
                  <a:lnTo>
                    <a:pt x="98" y="3120"/>
                  </a:lnTo>
                  <a:lnTo>
                    <a:pt x="126" y="3118"/>
                  </a:lnTo>
                  <a:lnTo>
                    <a:pt x="153" y="3114"/>
                  </a:lnTo>
                  <a:lnTo>
                    <a:pt x="179" y="3110"/>
                  </a:lnTo>
                  <a:lnTo>
                    <a:pt x="207" y="3107"/>
                  </a:lnTo>
                  <a:lnTo>
                    <a:pt x="234" y="3104"/>
                  </a:lnTo>
                  <a:lnTo>
                    <a:pt x="262" y="3102"/>
                  </a:lnTo>
                  <a:lnTo>
                    <a:pt x="289" y="3102"/>
                  </a:lnTo>
                  <a:lnTo>
                    <a:pt x="331" y="3103"/>
                  </a:lnTo>
                  <a:lnTo>
                    <a:pt x="375" y="3107"/>
                  </a:lnTo>
                  <a:lnTo>
                    <a:pt x="417" y="3110"/>
                  </a:lnTo>
                  <a:lnTo>
                    <a:pt x="460" y="3114"/>
                  </a:lnTo>
                  <a:lnTo>
                    <a:pt x="502" y="3119"/>
                  </a:lnTo>
                  <a:lnTo>
                    <a:pt x="546" y="3123"/>
                  </a:lnTo>
                  <a:lnTo>
                    <a:pt x="588" y="3127"/>
                  </a:lnTo>
                  <a:lnTo>
                    <a:pt x="630" y="3128"/>
                  </a:lnTo>
                  <a:lnTo>
                    <a:pt x="687" y="3129"/>
                  </a:lnTo>
                  <a:lnTo>
                    <a:pt x="744" y="3130"/>
                  </a:lnTo>
                  <a:lnTo>
                    <a:pt x="803" y="3131"/>
                  </a:lnTo>
                  <a:lnTo>
                    <a:pt x="861" y="3131"/>
                  </a:lnTo>
                  <a:lnTo>
                    <a:pt x="891" y="3130"/>
                  </a:lnTo>
                  <a:lnTo>
                    <a:pt x="918" y="3129"/>
                  </a:lnTo>
                  <a:lnTo>
                    <a:pt x="945" y="3128"/>
                  </a:lnTo>
                  <a:lnTo>
                    <a:pt x="972" y="3126"/>
                  </a:lnTo>
                  <a:lnTo>
                    <a:pt x="998" y="3122"/>
                  </a:lnTo>
                  <a:lnTo>
                    <a:pt x="1021" y="3119"/>
                  </a:lnTo>
                  <a:lnTo>
                    <a:pt x="1045" y="3114"/>
                  </a:lnTo>
                  <a:lnTo>
                    <a:pt x="1066" y="3109"/>
                  </a:lnTo>
                  <a:lnTo>
                    <a:pt x="1064" y="3100"/>
                  </a:lnTo>
                  <a:lnTo>
                    <a:pt x="1061" y="3091"/>
                  </a:lnTo>
                  <a:lnTo>
                    <a:pt x="1058" y="3083"/>
                  </a:lnTo>
                  <a:lnTo>
                    <a:pt x="1054" y="3076"/>
                  </a:lnTo>
                  <a:lnTo>
                    <a:pt x="1049" y="3070"/>
                  </a:lnTo>
                  <a:lnTo>
                    <a:pt x="1045" y="3063"/>
                  </a:lnTo>
                  <a:lnTo>
                    <a:pt x="1038" y="3059"/>
                  </a:lnTo>
                  <a:lnTo>
                    <a:pt x="1032" y="3053"/>
                  </a:lnTo>
                  <a:lnTo>
                    <a:pt x="1026" y="3048"/>
                  </a:lnTo>
                  <a:lnTo>
                    <a:pt x="1018" y="3044"/>
                  </a:lnTo>
                  <a:lnTo>
                    <a:pt x="1010" y="3041"/>
                  </a:lnTo>
                  <a:lnTo>
                    <a:pt x="1002" y="3037"/>
                  </a:lnTo>
                  <a:lnTo>
                    <a:pt x="984" y="3032"/>
                  </a:lnTo>
                  <a:lnTo>
                    <a:pt x="965" y="3028"/>
                  </a:lnTo>
                  <a:lnTo>
                    <a:pt x="945" y="3026"/>
                  </a:lnTo>
                  <a:lnTo>
                    <a:pt x="923" y="3024"/>
                  </a:lnTo>
                  <a:lnTo>
                    <a:pt x="901" y="3023"/>
                  </a:lnTo>
                  <a:lnTo>
                    <a:pt x="877" y="3023"/>
                  </a:lnTo>
                  <a:lnTo>
                    <a:pt x="828" y="3024"/>
                  </a:lnTo>
                  <a:lnTo>
                    <a:pt x="777" y="3026"/>
                  </a:lnTo>
                  <a:lnTo>
                    <a:pt x="762" y="3025"/>
                  </a:lnTo>
                  <a:lnTo>
                    <a:pt x="746" y="3024"/>
                  </a:lnTo>
                  <a:lnTo>
                    <a:pt x="732" y="3023"/>
                  </a:lnTo>
                  <a:lnTo>
                    <a:pt x="719" y="3021"/>
                  </a:lnTo>
                  <a:lnTo>
                    <a:pt x="704" y="3017"/>
                  </a:lnTo>
                  <a:lnTo>
                    <a:pt x="691" y="3014"/>
                  </a:lnTo>
                  <a:lnTo>
                    <a:pt x="677" y="3009"/>
                  </a:lnTo>
                  <a:lnTo>
                    <a:pt x="665" y="3005"/>
                  </a:lnTo>
                  <a:lnTo>
                    <a:pt x="653" y="2999"/>
                  </a:lnTo>
                  <a:lnTo>
                    <a:pt x="640" y="2994"/>
                  </a:lnTo>
                  <a:lnTo>
                    <a:pt x="628" y="2987"/>
                  </a:lnTo>
                  <a:lnTo>
                    <a:pt x="617" y="2980"/>
                  </a:lnTo>
                  <a:lnTo>
                    <a:pt x="596" y="2965"/>
                  </a:lnTo>
                  <a:lnTo>
                    <a:pt x="575" y="2948"/>
                  </a:lnTo>
                  <a:lnTo>
                    <a:pt x="556" y="2930"/>
                  </a:lnTo>
                  <a:lnTo>
                    <a:pt x="537" y="2910"/>
                  </a:lnTo>
                  <a:lnTo>
                    <a:pt x="520" y="2889"/>
                  </a:lnTo>
                  <a:lnTo>
                    <a:pt x="504" y="2866"/>
                  </a:lnTo>
                  <a:lnTo>
                    <a:pt x="489" y="2843"/>
                  </a:lnTo>
                  <a:lnTo>
                    <a:pt x="475" y="2820"/>
                  </a:lnTo>
                  <a:lnTo>
                    <a:pt x="462" y="2795"/>
                  </a:lnTo>
                  <a:lnTo>
                    <a:pt x="451" y="2769"/>
                  </a:lnTo>
                  <a:lnTo>
                    <a:pt x="442" y="2748"/>
                  </a:lnTo>
                  <a:lnTo>
                    <a:pt x="434" y="2727"/>
                  </a:lnTo>
                  <a:lnTo>
                    <a:pt x="427" y="2703"/>
                  </a:lnTo>
                  <a:lnTo>
                    <a:pt x="423" y="2679"/>
                  </a:lnTo>
                  <a:lnTo>
                    <a:pt x="418" y="2654"/>
                  </a:lnTo>
                  <a:lnTo>
                    <a:pt x="415" y="2629"/>
                  </a:lnTo>
                  <a:lnTo>
                    <a:pt x="414" y="2604"/>
                  </a:lnTo>
                  <a:lnTo>
                    <a:pt x="413" y="2578"/>
                  </a:lnTo>
                  <a:lnTo>
                    <a:pt x="413" y="2553"/>
                  </a:lnTo>
                  <a:lnTo>
                    <a:pt x="413" y="2528"/>
                  </a:lnTo>
                  <a:lnTo>
                    <a:pt x="414" y="2505"/>
                  </a:lnTo>
                  <a:lnTo>
                    <a:pt x="416" y="2481"/>
                  </a:lnTo>
                  <a:lnTo>
                    <a:pt x="420" y="2439"/>
                  </a:lnTo>
                  <a:lnTo>
                    <a:pt x="426" y="2403"/>
                  </a:lnTo>
                  <a:lnTo>
                    <a:pt x="431" y="2396"/>
                  </a:lnTo>
                  <a:lnTo>
                    <a:pt x="437" y="2392"/>
                  </a:lnTo>
                  <a:lnTo>
                    <a:pt x="445" y="2387"/>
                  </a:lnTo>
                  <a:lnTo>
                    <a:pt x="455" y="2383"/>
                  </a:lnTo>
                  <a:lnTo>
                    <a:pt x="466" y="2381"/>
                  </a:lnTo>
                  <a:lnTo>
                    <a:pt x="479" y="2378"/>
                  </a:lnTo>
                  <a:lnTo>
                    <a:pt x="493" y="2377"/>
                  </a:lnTo>
                  <a:lnTo>
                    <a:pt x="509" y="2376"/>
                  </a:lnTo>
                  <a:lnTo>
                    <a:pt x="544" y="2375"/>
                  </a:lnTo>
                  <a:lnTo>
                    <a:pt x="583" y="2375"/>
                  </a:lnTo>
                  <a:lnTo>
                    <a:pt x="627" y="2377"/>
                  </a:lnTo>
                  <a:lnTo>
                    <a:pt x="673" y="2378"/>
                  </a:lnTo>
                  <a:lnTo>
                    <a:pt x="721" y="2380"/>
                  </a:lnTo>
                  <a:lnTo>
                    <a:pt x="770" y="2380"/>
                  </a:lnTo>
                  <a:lnTo>
                    <a:pt x="820" y="2380"/>
                  </a:lnTo>
                  <a:lnTo>
                    <a:pt x="870" y="2376"/>
                  </a:lnTo>
                  <a:lnTo>
                    <a:pt x="896" y="2373"/>
                  </a:lnTo>
                  <a:lnTo>
                    <a:pt x="921" y="2371"/>
                  </a:lnTo>
                  <a:lnTo>
                    <a:pt x="944" y="2366"/>
                  </a:lnTo>
                  <a:lnTo>
                    <a:pt x="969" y="2362"/>
                  </a:lnTo>
                  <a:lnTo>
                    <a:pt x="991" y="2356"/>
                  </a:lnTo>
                  <a:lnTo>
                    <a:pt x="1014" y="2349"/>
                  </a:lnTo>
                  <a:lnTo>
                    <a:pt x="1036" y="2342"/>
                  </a:lnTo>
                  <a:lnTo>
                    <a:pt x="1057" y="2333"/>
                  </a:lnTo>
                  <a:lnTo>
                    <a:pt x="1066" y="2326"/>
                  </a:lnTo>
                  <a:lnTo>
                    <a:pt x="1073" y="2319"/>
                  </a:lnTo>
                  <a:lnTo>
                    <a:pt x="1078" y="2313"/>
                  </a:lnTo>
                  <a:lnTo>
                    <a:pt x="1084" y="2306"/>
                  </a:lnTo>
                  <a:lnTo>
                    <a:pt x="1087" y="2299"/>
                  </a:lnTo>
                  <a:lnTo>
                    <a:pt x="1090" y="2293"/>
                  </a:lnTo>
                  <a:lnTo>
                    <a:pt x="1093" y="2286"/>
                  </a:lnTo>
                  <a:lnTo>
                    <a:pt x="1094" y="2280"/>
                  </a:lnTo>
                  <a:lnTo>
                    <a:pt x="1095" y="2274"/>
                  </a:lnTo>
                  <a:lnTo>
                    <a:pt x="1095" y="2267"/>
                  </a:lnTo>
                  <a:lnTo>
                    <a:pt x="1094" y="2260"/>
                  </a:lnTo>
                  <a:lnTo>
                    <a:pt x="1093" y="2253"/>
                  </a:lnTo>
                  <a:lnTo>
                    <a:pt x="1089" y="2240"/>
                  </a:lnTo>
                  <a:lnTo>
                    <a:pt x="1084" y="2227"/>
                  </a:lnTo>
                  <a:lnTo>
                    <a:pt x="1070" y="2201"/>
                  </a:lnTo>
                  <a:lnTo>
                    <a:pt x="1057" y="2174"/>
                  </a:lnTo>
                  <a:lnTo>
                    <a:pt x="1051" y="2161"/>
                  </a:lnTo>
                  <a:lnTo>
                    <a:pt x="1047" y="2148"/>
                  </a:lnTo>
                  <a:lnTo>
                    <a:pt x="1045" y="2142"/>
                  </a:lnTo>
                  <a:lnTo>
                    <a:pt x="1043" y="2135"/>
                  </a:lnTo>
                  <a:lnTo>
                    <a:pt x="1043" y="2128"/>
                  </a:lnTo>
                  <a:lnTo>
                    <a:pt x="1043" y="2122"/>
                  </a:lnTo>
                  <a:lnTo>
                    <a:pt x="1043" y="2109"/>
                  </a:lnTo>
                  <a:lnTo>
                    <a:pt x="1046" y="2098"/>
                  </a:lnTo>
                  <a:lnTo>
                    <a:pt x="1048" y="2088"/>
                  </a:lnTo>
                  <a:lnTo>
                    <a:pt x="1052" y="2078"/>
                  </a:lnTo>
                  <a:lnTo>
                    <a:pt x="1057" y="2070"/>
                  </a:lnTo>
                  <a:lnTo>
                    <a:pt x="1062" y="2062"/>
                  </a:lnTo>
                  <a:lnTo>
                    <a:pt x="1068" y="2056"/>
                  </a:lnTo>
                  <a:lnTo>
                    <a:pt x="1075" y="2049"/>
                  </a:lnTo>
                  <a:lnTo>
                    <a:pt x="1086" y="2037"/>
                  </a:lnTo>
                  <a:lnTo>
                    <a:pt x="1095" y="2025"/>
                  </a:lnTo>
                  <a:lnTo>
                    <a:pt x="1099" y="2019"/>
                  </a:lnTo>
                  <a:lnTo>
                    <a:pt x="1102" y="2012"/>
                  </a:lnTo>
                  <a:lnTo>
                    <a:pt x="1103" y="2004"/>
                  </a:lnTo>
                  <a:lnTo>
                    <a:pt x="1102" y="1998"/>
                  </a:lnTo>
                  <a:lnTo>
                    <a:pt x="1100" y="1993"/>
                  </a:lnTo>
                  <a:lnTo>
                    <a:pt x="1098" y="1989"/>
                  </a:lnTo>
                  <a:lnTo>
                    <a:pt x="1095" y="1985"/>
                  </a:lnTo>
                  <a:lnTo>
                    <a:pt x="1093" y="1982"/>
                  </a:lnTo>
                  <a:lnTo>
                    <a:pt x="1085" y="1975"/>
                  </a:lnTo>
                  <a:lnTo>
                    <a:pt x="1076" y="1971"/>
                  </a:lnTo>
                  <a:lnTo>
                    <a:pt x="1066" y="1966"/>
                  </a:lnTo>
                  <a:lnTo>
                    <a:pt x="1056" y="1963"/>
                  </a:lnTo>
                  <a:lnTo>
                    <a:pt x="1045" y="1960"/>
                  </a:lnTo>
                  <a:lnTo>
                    <a:pt x="1035" y="1958"/>
                  </a:lnTo>
                  <a:lnTo>
                    <a:pt x="1013" y="1952"/>
                  </a:lnTo>
                  <a:lnTo>
                    <a:pt x="995" y="1947"/>
                  </a:lnTo>
                  <a:lnTo>
                    <a:pt x="989" y="1944"/>
                  </a:lnTo>
                  <a:lnTo>
                    <a:pt x="983" y="1941"/>
                  </a:lnTo>
                  <a:lnTo>
                    <a:pt x="981" y="1939"/>
                  </a:lnTo>
                  <a:lnTo>
                    <a:pt x="980" y="1936"/>
                  </a:lnTo>
                  <a:lnTo>
                    <a:pt x="979" y="1934"/>
                  </a:lnTo>
                  <a:lnTo>
                    <a:pt x="979" y="1931"/>
                  </a:lnTo>
                  <a:lnTo>
                    <a:pt x="984" y="1925"/>
                  </a:lnTo>
                  <a:lnTo>
                    <a:pt x="992" y="1921"/>
                  </a:lnTo>
                  <a:lnTo>
                    <a:pt x="1001" y="1917"/>
                  </a:lnTo>
                  <a:lnTo>
                    <a:pt x="1010" y="1915"/>
                  </a:lnTo>
                  <a:lnTo>
                    <a:pt x="1031" y="1910"/>
                  </a:lnTo>
                  <a:lnTo>
                    <a:pt x="1055" y="1906"/>
                  </a:lnTo>
                  <a:lnTo>
                    <a:pt x="1066" y="1904"/>
                  </a:lnTo>
                  <a:lnTo>
                    <a:pt x="1077" y="1901"/>
                  </a:lnTo>
                  <a:lnTo>
                    <a:pt x="1087" y="1898"/>
                  </a:lnTo>
                  <a:lnTo>
                    <a:pt x="1097" y="1894"/>
                  </a:lnTo>
                  <a:lnTo>
                    <a:pt x="1107" y="1889"/>
                  </a:lnTo>
                  <a:lnTo>
                    <a:pt x="1115" y="1884"/>
                  </a:lnTo>
                  <a:lnTo>
                    <a:pt x="1122" y="1876"/>
                  </a:lnTo>
                  <a:lnTo>
                    <a:pt x="1127" y="1868"/>
                  </a:lnTo>
                  <a:lnTo>
                    <a:pt x="1131" y="1857"/>
                  </a:lnTo>
                  <a:lnTo>
                    <a:pt x="1133" y="1846"/>
                  </a:lnTo>
                  <a:lnTo>
                    <a:pt x="1133" y="1835"/>
                  </a:lnTo>
                  <a:lnTo>
                    <a:pt x="1131" y="1824"/>
                  </a:lnTo>
                  <a:lnTo>
                    <a:pt x="1127" y="1811"/>
                  </a:lnTo>
                  <a:lnTo>
                    <a:pt x="1123" y="1800"/>
                  </a:lnTo>
                  <a:lnTo>
                    <a:pt x="1118" y="1789"/>
                  </a:lnTo>
                  <a:lnTo>
                    <a:pt x="1113" y="1778"/>
                  </a:lnTo>
                  <a:lnTo>
                    <a:pt x="1100" y="1755"/>
                  </a:lnTo>
                  <a:lnTo>
                    <a:pt x="1089" y="1734"/>
                  </a:lnTo>
                  <a:lnTo>
                    <a:pt x="1085" y="1725"/>
                  </a:lnTo>
                  <a:lnTo>
                    <a:pt x="1081" y="1716"/>
                  </a:lnTo>
                  <a:lnTo>
                    <a:pt x="1079" y="1707"/>
                  </a:lnTo>
                  <a:lnTo>
                    <a:pt x="1079" y="1700"/>
                  </a:lnTo>
                  <a:lnTo>
                    <a:pt x="1124" y="1677"/>
                  </a:lnTo>
                  <a:lnTo>
                    <a:pt x="1175" y="1655"/>
                  </a:lnTo>
                  <a:lnTo>
                    <a:pt x="1186" y="1648"/>
                  </a:lnTo>
                  <a:lnTo>
                    <a:pt x="1196" y="1642"/>
                  </a:lnTo>
                  <a:lnTo>
                    <a:pt x="1206" y="1634"/>
                  </a:lnTo>
                  <a:lnTo>
                    <a:pt x="1214" y="1625"/>
                  </a:lnTo>
                  <a:lnTo>
                    <a:pt x="1221" y="1616"/>
                  </a:lnTo>
                  <a:lnTo>
                    <a:pt x="1225" y="1606"/>
                  </a:lnTo>
                  <a:lnTo>
                    <a:pt x="1227" y="1601"/>
                  </a:lnTo>
                  <a:lnTo>
                    <a:pt x="1227" y="1596"/>
                  </a:lnTo>
                  <a:lnTo>
                    <a:pt x="1228" y="1589"/>
                  </a:lnTo>
                  <a:lnTo>
                    <a:pt x="1227" y="1583"/>
                  </a:lnTo>
                  <a:lnTo>
                    <a:pt x="1225" y="1573"/>
                  </a:lnTo>
                  <a:lnTo>
                    <a:pt x="1223" y="1563"/>
                  </a:lnTo>
                  <a:lnTo>
                    <a:pt x="1220" y="1553"/>
                  </a:lnTo>
                  <a:lnTo>
                    <a:pt x="1217" y="1543"/>
                  </a:lnTo>
                  <a:lnTo>
                    <a:pt x="1212" y="1533"/>
                  </a:lnTo>
                  <a:lnTo>
                    <a:pt x="1206" y="1523"/>
                  </a:lnTo>
                  <a:lnTo>
                    <a:pt x="1200" y="1513"/>
                  </a:lnTo>
                  <a:lnTo>
                    <a:pt x="1193" y="1503"/>
                  </a:lnTo>
                  <a:lnTo>
                    <a:pt x="1177" y="1484"/>
                  </a:lnTo>
                  <a:lnTo>
                    <a:pt x="1161" y="1464"/>
                  </a:lnTo>
                  <a:lnTo>
                    <a:pt x="1143" y="1445"/>
                  </a:lnTo>
                  <a:lnTo>
                    <a:pt x="1125" y="1424"/>
                  </a:lnTo>
                  <a:lnTo>
                    <a:pt x="1106" y="1404"/>
                  </a:lnTo>
                  <a:lnTo>
                    <a:pt x="1088" y="1382"/>
                  </a:lnTo>
                  <a:lnTo>
                    <a:pt x="1071" y="1360"/>
                  </a:lnTo>
                  <a:lnTo>
                    <a:pt x="1056" y="1337"/>
                  </a:lnTo>
                  <a:lnTo>
                    <a:pt x="1048" y="1326"/>
                  </a:lnTo>
                  <a:lnTo>
                    <a:pt x="1041" y="1313"/>
                  </a:lnTo>
                  <a:lnTo>
                    <a:pt x="1036" y="1301"/>
                  </a:lnTo>
                  <a:lnTo>
                    <a:pt x="1030" y="1288"/>
                  </a:lnTo>
                  <a:lnTo>
                    <a:pt x="1026" y="1274"/>
                  </a:lnTo>
                  <a:lnTo>
                    <a:pt x="1022" y="1261"/>
                  </a:lnTo>
                  <a:lnTo>
                    <a:pt x="1019" y="1247"/>
                  </a:lnTo>
                  <a:lnTo>
                    <a:pt x="1018" y="1233"/>
                  </a:lnTo>
                  <a:lnTo>
                    <a:pt x="1018" y="1221"/>
                  </a:lnTo>
                  <a:lnTo>
                    <a:pt x="1020" y="1209"/>
                  </a:lnTo>
                  <a:lnTo>
                    <a:pt x="1023" y="1199"/>
                  </a:lnTo>
                  <a:lnTo>
                    <a:pt x="1029" y="1190"/>
                  </a:lnTo>
                  <a:lnTo>
                    <a:pt x="1033" y="1183"/>
                  </a:lnTo>
                  <a:lnTo>
                    <a:pt x="1040" y="1174"/>
                  </a:lnTo>
                  <a:lnTo>
                    <a:pt x="1047" y="1167"/>
                  </a:lnTo>
                  <a:lnTo>
                    <a:pt x="1054" y="1160"/>
                  </a:lnTo>
                  <a:lnTo>
                    <a:pt x="1067" y="1146"/>
                  </a:lnTo>
                  <a:lnTo>
                    <a:pt x="1079" y="1132"/>
                  </a:lnTo>
                  <a:lnTo>
                    <a:pt x="1085" y="1125"/>
                  </a:lnTo>
                  <a:lnTo>
                    <a:pt x="1089" y="1117"/>
                  </a:lnTo>
                  <a:lnTo>
                    <a:pt x="1093" y="1109"/>
                  </a:lnTo>
                  <a:lnTo>
                    <a:pt x="1095" y="1100"/>
                  </a:lnTo>
                  <a:lnTo>
                    <a:pt x="1100" y="1060"/>
                  </a:lnTo>
                  <a:lnTo>
                    <a:pt x="1105" y="1020"/>
                  </a:lnTo>
                  <a:lnTo>
                    <a:pt x="1108" y="980"/>
                  </a:lnTo>
                  <a:lnTo>
                    <a:pt x="1110" y="939"/>
                  </a:lnTo>
                  <a:lnTo>
                    <a:pt x="1110" y="919"/>
                  </a:lnTo>
                  <a:lnTo>
                    <a:pt x="1109" y="899"/>
                  </a:lnTo>
                  <a:lnTo>
                    <a:pt x="1107" y="880"/>
                  </a:lnTo>
                  <a:lnTo>
                    <a:pt x="1105" y="860"/>
                  </a:lnTo>
                  <a:lnTo>
                    <a:pt x="1102" y="840"/>
                  </a:lnTo>
                  <a:lnTo>
                    <a:pt x="1097" y="820"/>
                  </a:lnTo>
                  <a:lnTo>
                    <a:pt x="1091" y="800"/>
                  </a:lnTo>
                  <a:lnTo>
                    <a:pt x="1085" y="781"/>
                  </a:lnTo>
                  <a:lnTo>
                    <a:pt x="1091" y="777"/>
                  </a:lnTo>
                  <a:lnTo>
                    <a:pt x="1098" y="773"/>
                  </a:lnTo>
                  <a:lnTo>
                    <a:pt x="1104" y="767"/>
                  </a:lnTo>
                  <a:lnTo>
                    <a:pt x="1108" y="760"/>
                  </a:lnTo>
                  <a:lnTo>
                    <a:pt x="1112" y="754"/>
                  </a:lnTo>
                  <a:lnTo>
                    <a:pt x="1114" y="746"/>
                  </a:lnTo>
                  <a:lnTo>
                    <a:pt x="1116" y="738"/>
                  </a:lnTo>
                  <a:lnTo>
                    <a:pt x="1117" y="730"/>
                  </a:lnTo>
                  <a:lnTo>
                    <a:pt x="1117" y="721"/>
                  </a:lnTo>
                  <a:lnTo>
                    <a:pt x="1116" y="712"/>
                  </a:lnTo>
                  <a:lnTo>
                    <a:pt x="1114" y="705"/>
                  </a:lnTo>
                  <a:lnTo>
                    <a:pt x="1112" y="696"/>
                  </a:lnTo>
                  <a:lnTo>
                    <a:pt x="1108" y="688"/>
                  </a:lnTo>
                  <a:lnTo>
                    <a:pt x="1104" y="680"/>
                  </a:lnTo>
                  <a:lnTo>
                    <a:pt x="1098" y="673"/>
                  </a:lnTo>
                  <a:lnTo>
                    <a:pt x="1091" y="668"/>
                  </a:lnTo>
                  <a:lnTo>
                    <a:pt x="1096" y="660"/>
                  </a:lnTo>
                  <a:lnTo>
                    <a:pt x="1099" y="651"/>
                  </a:lnTo>
                  <a:lnTo>
                    <a:pt x="1103" y="642"/>
                  </a:lnTo>
                  <a:lnTo>
                    <a:pt x="1105" y="633"/>
                  </a:lnTo>
                  <a:lnTo>
                    <a:pt x="1106" y="623"/>
                  </a:lnTo>
                  <a:lnTo>
                    <a:pt x="1106" y="613"/>
                  </a:lnTo>
                  <a:lnTo>
                    <a:pt x="1106" y="603"/>
                  </a:lnTo>
                  <a:lnTo>
                    <a:pt x="1105" y="594"/>
                  </a:lnTo>
                  <a:lnTo>
                    <a:pt x="1104" y="584"/>
                  </a:lnTo>
                  <a:lnTo>
                    <a:pt x="1102" y="575"/>
                  </a:lnTo>
                  <a:lnTo>
                    <a:pt x="1098" y="567"/>
                  </a:lnTo>
                  <a:lnTo>
                    <a:pt x="1095" y="559"/>
                  </a:lnTo>
                  <a:lnTo>
                    <a:pt x="1090" y="554"/>
                  </a:lnTo>
                  <a:lnTo>
                    <a:pt x="1085" y="548"/>
                  </a:lnTo>
                  <a:lnTo>
                    <a:pt x="1079" y="544"/>
                  </a:lnTo>
                  <a:lnTo>
                    <a:pt x="1073" y="542"/>
                  </a:lnTo>
                  <a:lnTo>
                    <a:pt x="1073" y="535"/>
                  </a:lnTo>
                  <a:lnTo>
                    <a:pt x="1074" y="529"/>
                  </a:lnTo>
                  <a:lnTo>
                    <a:pt x="1075" y="524"/>
                  </a:lnTo>
                  <a:lnTo>
                    <a:pt x="1077" y="518"/>
                  </a:lnTo>
                  <a:lnTo>
                    <a:pt x="1079" y="511"/>
                  </a:lnTo>
                  <a:lnTo>
                    <a:pt x="1080" y="506"/>
                  </a:lnTo>
                  <a:lnTo>
                    <a:pt x="1080" y="500"/>
                  </a:lnTo>
                  <a:lnTo>
                    <a:pt x="1079" y="495"/>
                  </a:lnTo>
                  <a:lnTo>
                    <a:pt x="1075" y="476"/>
                  </a:lnTo>
                  <a:lnTo>
                    <a:pt x="1068" y="458"/>
                  </a:lnTo>
                  <a:lnTo>
                    <a:pt x="1066" y="455"/>
                  </a:lnTo>
                  <a:lnTo>
                    <a:pt x="1064" y="451"/>
                  </a:lnTo>
                  <a:lnTo>
                    <a:pt x="1061" y="448"/>
                  </a:lnTo>
                  <a:lnTo>
                    <a:pt x="1058" y="446"/>
                  </a:lnTo>
                  <a:lnTo>
                    <a:pt x="1054" y="443"/>
                  </a:lnTo>
                  <a:lnTo>
                    <a:pt x="1049" y="442"/>
                  </a:lnTo>
                  <a:lnTo>
                    <a:pt x="1045" y="442"/>
                  </a:lnTo>
                  <a:lnTo>
                    <a:pt x="1039" y="442"/>
                  </a:lnTo>
                  <a:lnTo>
                    <a:pt x="1038" y="438"/>
                  </a:lnTo>
                  <a:lnTo>
                    <a:pt x="1039" y="432"/>
                  </a:lnTo>
                  <a:lnTo>
                    <a:pt x="1041" y="426"/>
                  </a:lnTo>
                  <a:lnTo>
                    <a:pt x="1043" y="420"/>
                  </a:lnTo>
                  <a:lnTo>
                    <a:pt x="1046" y="413"/>
                  </a:lnTo>
                  <a:lnTo>
                    <a:pt x="1048" y="409"/>
                  </a:lnTo>
                  <a:lnTo>
                    <a:pt x="1048" y="405"/>
                  </a:lnTo>
                  <a:lnTo>
                    <a:pt x="1048" y="403"/>
                  </a:lnTo>
                  <a:lnTo>
                    <a:pt x="1047" y="401"/>
                  </a:lnTo>
                  <a:lnTo>
                    <a:pt x="1046" y="399"/>
                  </a:lnTo>
                  <a:lnTo>
                    <a:pt x="1041" y="389"/>
                  </a:lnTo>
                  <a:lnTo>
                    <a:pt x="1035" y="381"/>
                  </a:lnTo>
                  <a:lnTo>
                    <a:pt x="1031" y="377"/>
                  </a:lnTo>
                  <a:lnTo>
                    <a:pt x="1028" y="374"/>
                  </a:lnTo>
                  <a:lnTo>
                    <a:pt x="1023" y="372"/>
                  </a:lnTo>
                  <a:lnTo>
                    <a:pt x="1020" y="371"/>
                  </a:lnTo>
                  <a:lnTo>
                    <a:pt x="1010" y="367"/>
                  </a:lnTo>
                  <a:lnTo>
                    <a:pt x="999" y="367"/>
                  </a:lnTo>
                  <a:lnTo>
                    <a:pt x="987" y="369"/>
                  </a:lnTo>
                  <a:lnTo>
                    <a:pt x="973" y="371"/>
                  </a:lnTo>
                  <a:lnTo>
                    <a:pt x="974" y="361"/>
                  </a:lnTo>
                  <a:lnTo>
                    <a:pt x="975" y="352"/>
                  </a:lnTo>
                  <a:lnTo>
                    <a:pt x="976" y="342"/>
                  </a:lnTo>
                  <a:lnTo>
                    <a:pt x="974" y="332"/>
                  </a:lnTo>
                  <a:lnTo>
                    <a:pt x="973" y="327"/>
                  </a:lnTo>
                  <a:lnTo>
                    <a:pt x="971" y="323"/>
                  </a:lnTo>
                  <a:lnTo>
                    <a:pt x="968" y="318"/>
                  </a:lnTo>
                  <a:lnTo>
                    <a:pt x="963" y="314"/>
                  </a:lnTo>
                  <a:lnTo>
                    <a:pt x="959" y="310"/>
                  </a:lnTo>
                  <a:lnTo>
                    <a:pt x="952" y="306"/>
                  </a:lnTo>
                  <a:lnTo>
                    <a:pt x="944" y="302"/>
                  </a:lnTo>
                  <a:lnTo>
                    <a:pt x="935" y="298"/>
                  </a:lnTo>
                  <a:lnTo>
                    <a:pt x="933" y="297"/>
                  </a:lnTo>
                  <a:lnTo>
                    <a:pt x="931" y="297"/>
                  </a:lnTo>
                  <a:lnTo>
                    <a:pt x="928" y="297"/>
                  </a:lnTo>
                  <a:lnTo>
                    <a:pt x="927" y="298"/>
                  </a:lnTo>
                  <a:lnTo>
                    <a:pt x="924" y="302"/>
                  </a:lnTo>
                  <a:lnTo>
                    <a:pt x="921" y="306"/>
                  </a:lnTo>
                  <a:lnTo>
                    <a:pt x="918" y="310"/>
                  </a:lnTo>
                  <a:lnTo>
                    <a:pt x="915" y="314"/>
                  </a:lnTo>
                  <a:lnTo>
                    <a:pt x="913" y="315"/>
                  </a:lnTo>
                  <a:lnTo>
                    <a:pt x="911" y="316"/>
                  </a:lnTo>
                  <a:lnTo>
                    <a:pt x="908" y="315"/>
                  </a:lnTo>
                  <a:lnTo>
                    <a:pt x="906" y="314"/>
                  </a:lnTo>
                  <a:lnTo>
                    <a:pt x="904" y="312"/>
                  </a:lnTo>
                  <a:lnTo>
                    <a:pt x="902" y="309"/>
                  </a:lnTo>
                  <a:lnTo>
                    <a:pt x="901" y="306"/>
                  </a:lnTo>
                  <a:lnTo>
                    <a:pt x="901" y="304"/>
                  </a:lnTo>
                  <a:lnTo>
                    <a:pt x="901" y="297"/>
                  </a:lnTo>
                  <a:lnTo>
                    <a:pt x="903" y="289"/>
                  </a:lnTo>
                  <a:lnTo>
                    <a:pt x="904" y="283"/>
                  </a:lnTo>
                  <a:lnTo>
                    <a:pt x="904" y="276"/>
                  </a:lnTo>
                  <a:lnTo>
                    <a:pt x="903" y="273"/>
                  </a:lnTo>
                  <a:lnTo>
                    <a:pt x="901" y="269"/>
                  </a:lnTo>
                  <a:lnTo>
                    <a:pt x="898" y="267"/>
                  </a:lnTo>
                  <a:lnTo>
                    <a:pt x="894" y="264"/>
                  </a:lnTo>
                  <a:lnTo>
                    <a:pt x="889" y="262"/>
                  </a:lnTo>
                  <a:lnTo>
                    <a:pt x="886" y="261"/>
                  </a:lnTo>
                  <a:lnTo>
                    <a:pt x="882" y="262"/>
                  </a:lnTo>
                  <a:lnTo>
                    <a:pt x="878" y="264"/>
                  </a:lnTo>
                  <a:lnTo>
                    <a:pt x="872" y="268"/>
                  </a:lnTo>
                  <a:lnTo>
                    <a:pt x="866" y="274"/>
                  </a:lnTo>
                  <a:lnTo>
                    <a:pt x="860" y="279"/>
                  </a:lnTo>
                  <a:lnTo>
                    <a:pt x="855" y="284"/>
                  </a:lnTo>
                  <a:lnTo>
                    <a:pt x="853" y="285"/>
                  </a:lnTo>
                  <a:lnTo>
                    <a:pt x="849" y="285"/>
                  </a:lnTo>
                  <a:lnTo>
                    <a:pt x="846" y="285"/>
                  </a:lnTo>
                  <a:lnTo>
                    <a:pt x="844" y="283"/>
                  </a:lnTo>
                  <a:lnTo>
                    <a:pt x="841" y="280"/>
                  </a:lnTo>
                  <a:lnTo>
                    <a:pt x="840" y="277"/>
                  </a:lnTo>
                  <a:lnTo>
                    <a:pt x="840" y="274"/>
                  </a:lnTo>
                  <a:lnTo>
                    <a:pt x="841" y="269"/>
                  </a:lnTo>
                  <a:lnTo>
                    <a:pt x="846" y="259"/>
                  </a:lnTo>
                  <a:lnTo>
                    <a:pt x="849" y="248"/>
                  </a:lnTo>
                  <a:lnTo>
                    <a:pt x="849" y="242"/>
                  </a:lnTo>
                  <a:lnTo>
                    <a:pt x="848" y="237"/>
                  </a:lnTo>
                  <a:lnTo>
                    <a:pt x="847" y="232"/>
                  </a:lnTo>
                  <a:lnTo>
                    <a:pt x="843" y="227"/>
                  </a:lnTo>
                  <a:lnTo>
                    <a:pt x="836" y="222"/>
                  </a:lnTo>
                  <a:lnTo>
                    <a:pt x="827" y="219"/>
                  </a:lnTo>
                  <a:lnTo>
                    <a:pt x="816" y="214"/>
                  </a:lnTo>
                  <a:lnTo>
                    <a:pt x="801" y="212"/>
                  </a:lnTo>
                  <a:lnTo>
                    <a:pt x="796" y="210"/>
                  </a:lnTo>
                  <a:lnTo>
                    <a:pt x="791" y="210"/>
                  </a:lnTo>
                  <a:lnTo>
                    <a:pt x="788" y="211"/>
                  </a:lnTo>
                  <a:lnTo>
                    <a:pt x="784" y="213"/>
                  </a:lnTo>
                  <a:lnTo>
                    <a:pt x="779" y="220"/>
                  </a:lnTo>
                  <a:lnTo>
                    <a:pt x="774" y="229"/>
                  </a:lnTo>
                  <a:lnTo>
                    <a:pt x="770" y="238"/>
                  </a:lnTo>
                  <a:lnTo>
                    <a:pt x="764" y="245"/>
                  </a:lnTo>
                  <a:lnTo>
                    <a:pt x="761" y="247"/>
                  </a:lnTo>
                  <a:lnTo>
                    <a:pt x="757" y="248"/>
                  </a:lnTo>
                  <a:lnTo>
                    <a:pt x="753" y="248"/>
                  </a:lnTo>
                  <a:lnTo>
                    <a:pt x="748" y="246"/>
                  </a:lnTo>
                  <a:lnTo>
                    <a:pt x="745" y="243"/>
                  </a:lnTo>
                  <a:lnTo>
                    <a:pt x="744" y="241"/>
                  </a:lnTo>
                  <a:lnTo>
                    <a:pt x="745" y="238"/>
                  </a:lnTo>
                  <a:lnTo>
                    <a:pt x="748" y="236"/>
                  </a:lnTo>
                  <a:lnTo>
                    <a:pt x="753" y="228"/>
                  </a:lnTo>
                  <a:lnTo>
                    <a:pt x="760" y="220"/>
                  </a:lnTo>
                  <a:lnTo>
                    <a:pt x="763" y="214"/>
                  </a:lnTo>
                  <a:lnTo>
                    <a:pt x="765" y="209"/>
                  </a:lnTo>
                  <a:lnTo>
                    <a:pt x="767" y="203"/>
                  </a:lnTo>
                  <a:lnTo>
                    <a:pt x="767" y="198"/>
                  </a:lnTo>
                  <a:lnTo>
                    <a:pt x="765" y="191"/>
                  </a:lnTo>
                  <a:lnTo>
                    <a:pt x="762" y="184"/>
                  </a:lnTo>
                  <a:lnTo>
                    <a:pt x="757" y="176"/>
                  </a:lnTo>
                  <a:lnTo>
                    <a:pt x="749" y="169"/>
                  </a:lnTo>
                  <a:lnTo>
                    <a:pt x="739" y="164"/>
                  </a:lnTo>
                  <a:lnTo>
                    <a:pt x="731" y="161"/>
                  </a:lnTo>
                  <a:lnTo>
                    <a:pt x="724" y="160"/>
                  </a:lnTo>
                  <a:lnTo>
                    <a:pt x="719" y="160"/>
                  </a:lnTo>
                  <a:lnTo>
                    <a:pt x="714" y="161"/>
                  </a:lnTo>
                  <a:lnTo>
                    <a:pt x="711" y="162"/>
                  </a:lnTo>
                  <a:lnTo>
                    <a:pt x="709" y="164"/>
                  </a:lnTo>
                  <a:lnTo>
                    <a:pt x="706" y="168"/>
                  </a:lnTo>
                  <a:lnTo>
                    <a:pt x="704" y="175"/>
                  </a:lnTo>
                  <a:lnTo>
                    <a:pt x="701" y="183"/>
                  </a:lnTo>
                  <a:lnTo>
                    <a:pt x="700" y="187"/>
                  </a:lnTo>
                  <a:lnTo>
                    <a:pt x="697" y="189"/>
                  </a:lnTo>
                  <a:lnTo>
                    <a:pt x="695" y="191"/>
                  </a:lnTo>
                  <a:lnTo>
                    <a:pt x="692" y="193"/>
                  </a:lnTo>
                  <a:lnTo>
                    <a:pt x="688" y="192"/>
                  </a:lnTo>
                  <a:lnTo>
                    <a:pt x="687" y="191"/>
                  </a:lnTo>
                  <a:lnTo>
                    <a:pt x="685" y="189"/>
                  </a:lnTo>
                  <a:lnTo>
                    <a:pt x="684" y="185"/>
                  </a:lnTo>
                  <a:lnTo>
                    <a:pt x="682" y="178"/>
                  </a:lnTo>
                  <a:lnTo>
                    <a:pt x="678" y="171"/>
                  </a:lnTo>
                  <a:lnTo>
                    <a:pt x="676" y="168"/>
                  </a:lnTo>
                  <a:lnTo>
                    <a:pt x="674" y="166"/>
                  </a:lnTo>
                  <a:lnTo>
                    <a:pt x="671" y="165"/>
                  </a:lnTo>
                  <a:lnTo>
                    <a:pt x="666" y="166"/>
                  </a:lnTo>
                  <a:lnTo>
                    <a:pt x="661" y="169"/>
                  </a:lnTo>
                  <a:lnTo>
                    <a:pt x="653" y="173"/>
                  </a:lnTo>
                  <a:lnTo>
                    <a:pt x="645" y="180"/>
                  </a:lnTo>
                  <a:lnTo>
                    <a:pt x="635" y="189"/>
                  </a:lnTo>
                  <a:lnTo>
                    <a:pt x="634" y="187"/>
                  </a:lnTo>
                  <a:lnTo>
                    <a:pt x="633" y="183"/>
                  </a:lnTo>
                  <a:lnTo>
                    <a:pt x="633" y="180"/>
                  </a:lnTo>
                  <a:lnTo>
                    <a:pt x="634" y="178"/>
                  </a:lnTo>
                  <a:lnTo>
                    <a:pt x="637" y="170"/>
                  </a:lnTo>
                  <a:lnTo>
                    <a:pt x="640" y="163"/>
                  </a:lnTo>
                  <a:lnTo>
                    <a:pt x="644" y="155"/>
                  </a:lnTo>
                  <a:lnTo>
                    <a:pt x="646" y="147"/>
                  </a:lnTo>
                  <a:lnTo>
                    <a:pt x="647" y="143"/>
                  </a:lnTo>
                  <a:lnTo>
                    <a:pt x="646" y="139"/>
                  </a:lnTo>
                  <a:lnTo>
                    <a:pt x="645" y="134"/>
                  </a:lnTo>
                  <a:lnTo>
                    <a:pt x="643" y="131"/>
                  </a:lnTo>
                  <a:lnTo>
                    <a:pt x="639" y="127"/>
                  </a:lnTo>
                  <a:lnTo>
                    <a:pt x="636" y="126"/>
                  </a:lnTo>
                  <a:lnTo>
                    <a:pt x="633" y="125"/>
                  </a:lnTo>
                  <a:lnTo>
                    <a:pt x="629" y="125"/>
                  </a:lnTo>
                  <a:lnTo>
                    <a:pt x="621" y="127"/>
                  </a:lnTo>
                  <a:lnTo>
                    <a:pt x="614" y="131"/>
                  </a:lnTo>
                  <a:lnTo>
                    <a:pt x="606" y="134"/>
                  </a:lnTo>
                  <a:lnTo>
                    <a:pt x="598" y="136"/>
                  </a:lnTo>
                  <a:lnTo>
                    <a:pt x="594" y="137"/>
                  </a:lnTo>
                  <a:lnTo>
                    <a:pt x="590" y="136"/>
                  </a:lnTo>
                  <a:lnTo>
                    <a:pt x="587" y="135"/>
                  </a:lnTo>
                  <a:lnTo>
                    <a:pt x="583" y="133"/>
                  </a:lnTo>
                  <a:lnTo>
                    <a:pt x="581" y="131"/>
                  </a:lnTo>
                  <a:lnTo>
                    <a:pt x="581" y="130"/>
                  </a:lnTo>
                  <a:lnTo>
                    <a:pt x="582" y="127"/>
                  </a:lnTo>
                  <a:lnTo>
                    <a:pt x="583" y="125"/>
                  </a:lnTo>
                  <a:lnTo>
                    <a:pt x="587" y="121"/>
                  </a:lnTo>
                  <a:lnTo>
                    <a:pt x="592" y="116"/>
                  </a:lnTo>
                  <a:lnTo>
                    <a:pt x="597" y="112"/>
                  </a:lnTo>
                  <a:lnTo>
                    <a:pt x="601" y="106"/>
                  </a:lnTo>
                  <a:lnTo>
                    <a:pt x="602" y="104"/>
                  </a:lnTo>
                  <a:lnTo>
                    <a:pt x="604" y="102"/>
                  </a:lnTo>
                  <a:lnTo>
                    <a:pt x="604" y="98"/>
                  </a:lnTo>
                  <a:lnTo>
                    <a:pt x="602" y="96"/>
                  </a:lnTo>
                  <a:lnTo>
                    <a:pt x="602" y="92"/>
                  </a:lnTo>
                  <a:lnTo>
                    <a:pt x="600" y="86"/>
                  </a:lnTo>
                  <a:lnTo>
                    <a:pt x="597" y="80"/>
                  </a:lnTo>
                  <a:lnTo>
                    <a:pt x="594" y="76"/>
                  </a:lnTo>
                  <a:lnTo>
                    <a:pt x="589" y="73"/>
                  </a:lnTo>
                  <a:lnTo>
                    <a:pt x="585" y="69"/>
                  </a:lnTo>
                  <a:lnTo>
                    <a:pt x="580" y="68"/>
                  </a:lnTo>
                  <a:lnTo>
                    <a:pt x="575" y="68"/>
                  </a:lnTo>
                  <a:lnTo>
                    <a:pt x="571" y="67"/>
                  </a:lnTo>
                  <a:lnTo>
                    <a:pt x="568" y="66"/>
                  </a:lnTo>
                  <a:lnTo>
                    <a:pt x="565" y="66"/>
                  </a:lnTo>
                  <a:lnTo>
                    <a:pt x="561" y="66"/>
                  </a:lnTo>
                  <a:lnTo>
                    <a:pt x="554" y="69"/>
                  </a:lnTo>
                  <a:lnTo>
                    <a:pt x="549" y="74"/>
                  </a:lnTo>
                  <a:lnTo>
                    <a:pt x="543" y="79"/>
                  </a:lnTo>
                  <a:lnTo>
                    <a:pt x="538" y="87"/>
                  </a:lnTo>
                  <a:lnTo>
                    <a:pt x="532" y="95"/>
                  </a:lnTo>
                  <a:lnTo>
                    <a:pt x="528" y="104"/>
                  </a:lnTo>
                  <a:lnTo>
                    <a:pt x="518" y="121"/>
                  </a:lnTo>
                  <a:lnTo>
                    <a:pt x="508" y="134"/>
                  </a:lnTo>
                  <a:lnTo>
                    <a:pt x="502" y="140"/>
                  </a:lnTo>
                  <a:lnTo>
                    <a:pt x="496" y="142"/>
                  </a:lnTo>
                  <a:lnTo>
                    <a:pt x="493" y="143"/>
                  </a:lnTo>
                  <a:lnTo>
                    <a:pt x="490" y="143"/>
                  </a:lnTo>
                  <a:lnTo>
                    <a:pt x="486" y="143"/>
                  </a:lnTo>
                  <a:lnTo>
                    <a:pt x="483" y="142"/>
                  </a:lnTo>
                  <a:lnTo>
                    <a:pt x="480" y="132"/>
                  </a:lnTo>
                  <a:lnTo>
                    <a:pt x="479" y="125"/>
                  </a:lnTo>
                  <a:lnTo>
                    <a:pt x="479" y="120"/>
                  </a:lnTo>
                  <a:lnTo>
                    <a:pt x="480" y="115"/>
                  </a:lnTo>
                  <a:lnTo>
                    <a:pt x="482" y="113"/>
                  </a:lnTo>
                  <a:lnTo>
                    <a:pt x="485" y="111"/>
                  </a:lnTo>
                  <a:lnTo>
                    <a:pt x="489" y="109"/>
                  </a:lnTo>
                  <a:lnTo>
                    <a:pt x="493" y="109"/>
                  </a:lnTo>
                  <a:lnTo>
                    <a:pt x="503" y="109"/>
                  </a:lnTo>
                  <a:lnTo>
                    <a:pt x="513" y="109"/>
                  </a:lnTo>
                  <a:lnTo>
                    <a:pt x="518" y="108"/>
                  </a:lnTo>
                  <a:lnTo>
                    <a:pt x="522" y="107"/>
                  </a:lnTo>
                  <a:lnTo>
                    <a:pt x="524" y="105"/>
                  </a:lnTo>
                  <a:lnTo>
                    <a:pt x="527" y="102"/>
                  </a:lnTo>
                  <a:lnTo>
                    <a:pt x="529" y="91"/>
                  </a:lnTo>
                  <a:lnTo>
                    <a:pt x="529" y="79"/>
                  </a:lnTo>
                  <a:lnTo>
                    <a:pt x="528" y="68"/>
                  </a:lnTo>
                  <a:lnTo>
                    <a:pt x="524" y="58"/>
                  </a:lnTo>
                  <a:lnTo>
                    <a:pt x="520" y="49"/>
                  </a:lnTo>
                  <a:lnTo>
                    <a:pt x="515" y="42"/>
                  </a:lnTo>
                  <a:lnTo>
                    <a:pt x="513" y="40"/>
                  </a:lnTo>
                  <a:lnTo>
                    <a:pt x="510" y="39"/>
                  </a:lnTo>
                  <a:lnTo>
                    <a:pt x="508" y="39"/>
                  </a:lnTo>
                  <a:lnTo>
                    <a:pt x="504" y="40"/>
                  </a:lnTo>
                  <a:lnTo>
                    <a:pt x="486" y="55"/>
                  </a:lnTo>
                  <a:lnTo>
                    <a:pt x="470" y="69"/>
                  </a:lnTo>
                  <a:lnTo>
                    <a:pt x="453" y="86"/>
                  </a:lnTo>
                  <a:lnTo>
                    <a:pt x="438" y="103"/>
                  </a:lnTo>
                  <a:lnTo>
                    <a:pt x="432" y="113"/>
                  </a:lnTo>
                  <a:lnTo>
                    <a:pt x="425" y="122"/>
                  </a:lnTo>
                  <a:lnTo>
                    <a:pt x="419" y="132"/>
                  </a:lnTo>
                  <a:lnTo>
                    <a:pt x="414" y="143"/>
                  </a:lnTo>
                  <a:lnTo>
                    <a:pt x="409" y="153"/>
                  </a:lnTo>
                  <a:lnTo>
                    <a:pt x="406" y="165"/>
                  </a:lnTo>
                  <a:lnTo>
                    <a:pt x="403" y="176"/>
                  </a:lnTo>
                  <a:lnTo>
                    <a:pt x="399" y="189"/>
                  </a:lnTo>
                  <a:lnTo>
                    <a:pt x="397" y="190"/>
                  </a:lnTo>
                  <a:lnTo>
                    <a:pt x="396" y="191"/>
                  </a:lnTo>
                  <a:lnTo>
                    <a:pt x="394" y="190"/>
                  </a:lnTo>
                  <a:lnTo>
                    <a:pt x="393" y="189"/>
                  </a:lnTo>
                  <a:lnTo>
                    <a:pt x="390" y="184"/>
                  </a:lnTo>
                  <a:lnTo>
                    <a:pt x="389" y="178"/>
                  </a:lnTo>
                  <a:lnTo>
                    <a:pt x="388" y="170"/>
                  </a:lnTo>
                  <a:lnTo>
                    <a:pt x="389" y="162"/>
                  </a:lnTo>
                  <a:lnTo>
                    <a:pt x="390" y="154"/>
                  </a:lnTo>
                  <a:lnTo>
                    <a:pt x="391" y="147"/>
                  </a:lnTo>
                  <a:lnTo>
                    <a:pt x="394" y="139"/>
                  </a:lnTo>
                  <a:lnTo>
                    <a:pt x="398" y="130"/>
                  </a:lnTo>
                  <a:lnTo>
                    <a:pt x="404" y="122"/>
                  </a:lnTo>
                  <a:lnTo>
                    <a:pt x="410" y="114"/>
                  </a:lnTo>
                  <a:lnTo>
                    <a:pt x="426" y="99"/>
                  </a:lnTo>
                  <a:lnTo>
                    <a:pt x="442" y="85"/>
                  </a:lnTo>
                  <a:lnTo>
                    <a:pt x="448" y="78"/>
                  </a:lnTo>
                  <a:lnTo>
                    <a:pt x="455" y="72"/>
                  </a:lnTo>
                  <a:lnTo>
                    <a:pt x="461" y="65"/>
                  </a:lnTo>
                  <a:lnTo>
                    <a:pt x="464" y="59"/>
                  </a:lnTo>
                  <a:lnTo>
                    <a:pt x="466" y="53"/>
                  </a:lnTo>
                  <a:lnTo>
                    <a:pt x="467" y="46"/>
                  </a:lnTo>
                  <a:lnTo>
                    <a:pt x="466" y="44"/>
                  </a:lnTo>
                  <a:lnTo>
                    <a:pt x="465" y="40"/>
                  </a:lnTo>
                  <a:lnTo>
                    <a:pt x="463" y="37"/>
                  </a:lnTo>
                  <a:lnTo>
                    <a:pt x="461" y="34"/>
                  </a:lnTo>
                  <a:lnTo>
                    <a:pt x="457" y="31"/>
                  </a:lnTo>
                  <a:lnTo>
                    <a:pt x="453" y="29"/>
                  </a:lnTo>
                  <a:lnTo>
                    <a:pt x="447" y="28"/>
                  </a:lnTo>
                  <a:lnTo>
                    <a:pt x="442" y="29"/>
                  </a:lnTo>
                  <a:lnTo>
                    <a:pt x="429" y="31"/>
                  </a:lnTo>
                  <a:lnTo>
                    <a:pt x="416" y="37"/>
                  </a:lnTo>
                  <a:lnTo>
                    <a:pt x="403" y="44"/>
                  </a:lnTo>
                  <a:lnTo>
                    <a:pt x="390" y="53"/>
                  </a:lnTo>
                  <a:lnTo>
                    <a:pt x="378" y="61"/>
                  </a:lnTo>
                  <a:lnTo>
                    <a:pt x="368" y="70"/>
                  </a:lnTo>
                  <a:lnTo>
                    <a:pt x="358" y="77"/>
                  </a:lnTo>
                  <a:lnTo>
                    <a:pt x="351" y="84"/>
                  </a:lnTo>
                  <a:lnTo>
                    <a:pt x="347" y="89"/>
                  </a:lnTo>
                  <a:lnTo>
                    <a:pt x="343" y="94"/>
                  </a:lnTo>
                  <a:lnTo>
                    <a:pt x="342" y="98"/>
                  </a:lnTo>
                  <a:lnTo>
                    <a:pt x="343" y="102"/>
                  </a:lnTo>
                  <a:lnTo>
                    <a:pt x="345" y="105"/>
                  </a:lnTo>
                  <a:lnTo>
                    <a:pt x="347" y="108"/>
                  </a:lnTo>
                  <a:lnTo>
                    <a:pt x="352" y="113"/>
                  </a:lnTo>
                  <a:lnTo>
                    <a:pt x="357" y="117"/>
                  </a:lnTo>
                  <a:lnTo>
                    <a:pt x="359" y="120"/>
                  </a:lnTo>
                  <a:lnTo>
                    <a:pt x="360" y="122"/>
                  </a:lnTo>
                  <a:lnTo>
                    <a:pt x="360" y="124"/>
                  </a:lnTo>
                  <a:lnTo>
                    <a:pt x="358" y="125"/>
                  </a:lnTo>
                  <a:lnTo>
                    <a:pt x="351" y="131"/>
                  </a:lnTo>
                  <a:lnTo>
                    <a:pt x="343" y="136"/>
                  </a:lnTo>
                  <a:lnTo>
                    <a:pt x="337" y="140"/>
                  </a:lnTo>
                  <a:lnTo>
                    <a:pt x="329" y="143"/>
                  </a:lnTo>
                  <a:lnTo>
                    <a:pt x="322" y="144"/>
                  </a:lnTo>
                  <a:lnTo>
                    <a:pt x="317" y="143"/>
                  </a:lnTo>
                  <a:lnTo>
                    <a:pt x="314" y="141"/>
                  </a:lnTo>
                  <a:lnTo>
                    <a:pt x="313" y="139"/>
                  </a:lnTo>
                  <a:lnTo>
                    <a:pt x="311" y="136"/>
                  </a:lnTo>
                  <a:lnTo>
                    <a:pt x="311" y="132"/>
                  </a:lnTo>
                  <a:lnTo>
                    <a:pt x="311" y="126"/>
                  </a:lnTo>
                  <a:lnTo>
                    <a:pt x="313" y="120"/>
                  </a:lnTo>
                  <a:lnTo>
                    <a:pt x="317" y="113"/>
                  </a:lnTo>
                  <a:lnTo>
                    <a:pt x="322" y="107"/>
                  </a:lnTo>
                  <a:lnTo>
                    <a:pt x="335" y="94"/>
                  </a:lnTo>
                  <a:lnTo>
                    <a:pt x="349" y="80"/>
                  </a:lnTo>
                  <a:lnTo>
                    <a:pt x="355" y="73"/>
                  </a:lnTo>
                  <a:lnTo>
                    <a:pt x="360" y="66"/>
                  </a:lnTo>
                  <a:lnTo>
                    <a:pt x="365" y="58"/>
                  </a:lnTo>
                  <a:lnTo>
                    <a:pt x="367" y="49"/>
                  </a:lnTo>
                  <a:lnTo>
                    <a:pt x="368" y="45"/>
                  </a:lnTo>
                  <a:lnTo>
                    <a:pt x="368" y="40"/>
                  </a:lnTo>
                  <a:lnTo>
                    <a:pt x="367" y="36"/>
                  </a:lnTo>
                  <a:lnTo>
                    <a:pt x="366" y="31"/>
                  </a:lnTo>
                  <a:lnTo>
                    <a:pt x="365" y="26"/>
                  </a:lnTo>
                  <a:lnTo>
                    <a:pt x="362" y="21"/>
                  </a:lnTo>
                  <a:lnTo>
                    <a:pt x="359" y="16"/>
                  </a:lnTo>
                  <a:lnTo>
                    <a:pt x="355" y="11"/>
                  </a:lnTo>
                  <a:lnTo>
                    <a:pt x="343" y="11"/>
                  </a:lnTo>
                  <a:lnTo>
                    <a:pt x="335" y="13"/>
                  </a:lnTo>
                  <a:lnTo>
                    <a:pt x="328" y="16"/>
                  </a:lnTo>
                  <a:lnTo>
                    <a:pt x="322" y="20"/>
                  </a:lnTo>
                  <a:lnTo>
                    <a:pt x="318" y="25"/>
                  </a:lnTo>
                  <a:lnTo>
                    <a:pt x="313" y="29"/>
                  </a:lnTo>
                  <a:lnTo>
                    <a:pt x="311" y="35"/>
                  </a:lnTo>
                  <a:lnTo>
                    <a:pt x="309" y="40"/>
                  </a:lnTo>
                  <a:lnTo>
                    <a:pt x="305" y="51"/>
                  </a:lnTo>
                  <a:lnTo>
                    <a:pt x="302" y="60"/>
                  </a:lnTo>
                  <a:lnTo>
                    <a:pt x="300" y="64"/>
                  </a:lnTo>
                  <a:lnTo>
                    <a:pt x="298" y="67"/>
                  </a:lnTo>
                  <a:lnTo>
                    <a:pt x="293" y="68"/>
                  </a:lnTo>
                  <a:lnTo>
                    <a:pt x="289" y="68"/>
                  </a:lnTo>
                  <a:lnTo>
                    <a:pt x="292" y="60"/>
                  </a:lnTo>
                  <a:lnTo>
                    <a:pt x="293" y="53"/>
                  </a:lnTo>
                  <a:lnTo>
                    <a:pt x="295" y="45"/>
                  </a:lnTo>
                  <a:lnTo>
                    <a:pt x="295" y="38"/>
                  </a:lnTo>
                  <a:lnTo>
                    <a:pt x="295" y="31"/>
                  </a:lnTo>
                  <a:lnTo>
                    <a:pt x="294" y="25"/>
                  </a:lnTo>
                  <a:lnTo>
                    <a:pt x="293" y="19"/>
                  </a:lnTo>
                  <a:lnTo>
                    <a:pt x="291" y="13"/>
                  </a:lnTo>
                  <a:lnTo>
                    <a:pt x="288" y="9"/>
                  </a:lnTo>
                  <a:lnTo>
                    <a:pt x="284" y="6"/>
                  </a:lnTo>
                  <a:lnTo>
                    <a:pt x="281" y="3"/>
                  </a:lnTo>
                  <a:lnTo>
                    <a:pt x="276" y="1"/>
                  </a:lnTo>
                  <a:lnTo>
                    <a:pt x="272" y="0"/>
                  </a:lnTo>
                  <a:lnTo>
                    <a:pt x="266" y="1"/>
                  </a:lnTo>
                  <a:lnTo>
                    <a:pt x="261" y="2"/>
                  </a:lnTo>
                  <a:lnTo>
                    <a:pt x="254" y="5"/>
                  </a:lnTo>
                  <a:lnTo>
                    <a:pt x="246" y="12"/>
                  </a:lnTo>
                  <a:lnTo>
                    <a:pt x="240" y="20"/>
                  </a:lnTo>
                  <a:lnTo>
                    <a:pt x="236" y="28"/>
                  </a:lnTo>
                  <a:lnTo>
                    <a:pt x="234" y="36"/>
                  </a:lnTo>
                  <a:lnTo>
                    <a:pt x="233" y="45"/>
                  </a:lnTo>
                  <a:lnTo>
                    <a:pt x="233" y="53"/>
                  </a:lnTo>
                  <a:lnTo>
                    <a:pt x="234" y="61"/>
                  </a:lnTo>
                  <a:lnTo>
                    <a:pt x="235" y="70"/>
                  </a:lnTo>
                  <a:lnTo>
                    <a:pt x="240" y="88"/>
                  </a:lnTo>
                  <a:lnTo>
                    <a:pt x="243" y="106"/>
                  </a:lnTo>
                  <a:lnTo>
                    <a:pt x="244" y="115"/>
                  </a:lnTo>
                  <a:lnTo>
                    <a:pt x="244" y="124"/>
                  </a:lnTo>
                  <a:lnTo>
                    <a:pt x="243" y="133"/>
                  </a:lnTo>
                  <a:lnTo>
                    <a:pt x="240" y="141"/>
                  </a:lnTo>
                  <a:lnTo>
                    <a:pt x="238" y="143"/>
                  </a:lnTo>
                  <a:lnTo>
                    <a:pt x="236" y="144"/>
                  </a:lnTo>
                  <a:lnTo>
                    <a:pt x="235" y="144"/>
                  </a:lnTo>
                  <a:lnTo>
                    <a:pt x="233" y="144"/>
                  </a:lnTo>
                  <a:lnTo>
                    <a:pt x="230" y="141"/>
                  </a:lnTo>
                  <a:lnTo>
                    <a:pt x="226" y="136"/>
                  </a:lnTo>
                  <a:lnTo>
                    <a:pt x="223" y="131"/>
                  </a:lnTo>
                  <a:lnTo>
                    <a:pt x="220" y="124"/>
                  </a:lnTo>
                  <a:lnTo>
                    <a:pt x="217" y="117"/>
                  </a:lnTo>
                  <a:lnTo>
                    <a:pt x="215" y="111"/>
                  </a:lnTo>
                  <a:lnTo>
                    <a:pt x="220" y="84"/>
                  </a:lnTo>
                  <a:lnTo>
                    <a:pt x="227" y="55"/>
                  </a:lnTo>
                  <a:lnTo>
                    <a:pt x="228" y="47"/>
                  </a:lnTo>
                  <a:lnTo>
                    <a:pt x="230" y="41"/>
                  </a:lnTo>
                  <a:lnTo>
                    <a:pt x="230" y="35"/>
                  </a:lnTo>
                  <a:lnTo>
                    <a:pt x="228" y="30"/>
                  </a:lnTo>
                  <a:lnTo>
                    <a:pt x="227" y="26"/>
                  </a:lnTo>
                  <a:lnTo>
                    <a:pt x="225" y="21"/>
                  </a:lnTo>
                  <a:lnTo>
                    <a:pt x="221" y="19"/>
                  </a:lnTo>
                  <a:lnTo>
                    <a:pt x="216" y="18"/>
                  </a:lnTo>
                  <a:lnTo>
                    <a:pt x="205" y="20"/>
                  </a:lnTo>
                  <a:lnTo>
                    <a:pt x="195" y="22"/>
                  </a:lnTo>
                  <a:lnTo>
                    <a:pt x="186" y="26"/>
                  </a:lnTo>
                  <a:lnTo>
                    <a:pt x="178" y="29"/>
                  </a:lnTo>
                  <a:lnTo>
                    <a:pt x="171" y="32"/>
                  </a:lnTo>
                  <a:lnTo>
                    <a:pt x="165" y="36"/>
                  </a:lnTo>
                  <a:lnTo>
                    <a:pt x="159" y="40"/>
                  </a:lnTo>
                  <a:lnTo>
                    <a:pt x="155" y="45"/>
                  </a:lnTo>
                  <a:lnTo>
                    <a:pt x="151" y="50"/>
                  </a:lnTo>
                  <a:lnTo>
                    <a:pt x="148" y="55"/>
                  </a:lnTo>
                  <a:lnTo>
                    <a:pt x="146" y="60"/>
                  </a:lnTo>
                  <a:lnTo>
                    <a:pt x="144" y="66"/>
                  </a:lnTo>
                  <a:lnTo>
                    <a:pt x="140" y="77"/>
                  </a:lnTo>
                  <a:lnTo>
                    <a:pt x="138" y="89"/>
                  </a:lnTo>
                  <a:lnTo>
                    <a:pt x="137" y="113"/>
                  </a:lnTo>
                  <a:lnTo>
                    <a:pt x="136" y="136"/>
                  </a:lnTo>
                  <a:lnTo>
                    <a:pt x="135" y="147"/>
                  </a:lnTo>
                  <a:lnTo>
                    <a:pt x="131" y="158"/>
                  </a:lnTo>
                  <a:lnTo>
                    <a:pt x="129" y="162"/>
                  </a:lnTo>
                  <a:lnTo>
                    <a:pt x="126" y="166"/>
                  </a:lnTo>
                  <a:lnTo>
                    <a:pt x="122" y="171"/>
                  </a:lnTo>
                  <a:lnTo>
                    <a:pt x="118" y="175"/>
                  </a:lnTo>
                  <a:lnTo>
                    <a:pt x="113" y="173"/>
                  </a:lnTo>
                  <a:lnTo>
                    <a:pt x="110" y="170"/>
                  </a:lnTo>
                  <a:lnTo>
                    <a:pt x="108" y="166"/>
                  </a:lnTo>
                  <a:lnTo>
                    <a:pt x="108" y="162"/>
                  </a:lnTo>
                  <a:lnTo>
                    <a:pt x="108" y="158"/>
                  </a:lnTo>
                  <a:lnTo>
                    <a:pt x="108" y="152"/>
                  </a:lnTo>
                  <a:lnTo>
                    <a:pt x="109" y="146"/>
                  </a:lnTo>
                  <a:lnTo>
                    <a:pt x="111" y="140"/>
                  </a:lnTo>
                  <a:lnTo>
                    <a:pt x="121" y="114"/>
                  </a:lnTo>
                  <a:lnTo>
                    <a:pt x="129" y="89"/>
                  </a:lnTo>
                  <a:lnTo>
                    <a:pt x="129" y="83"/>
                  </a:lnTo>
                  <a:lnTo>
                    <a:pt x="128" y="75"/>
                  </a:lnTo>
                  <a:lnTo>
                    <a:pt x="127" y="68"/>
                  </a:lnTo>
                  <a:lnTo>
                    <a:pt x="123" y="61"/>
                  </a:lnTo>
                  <a:lnTo>
                    <a:pt x="120" y="55"/>
                  </a:lnTo>
                  <a:lnTo>
                    <a:pt x="116" y="49"/>
                  </a:lnTo>
                  <a:lnTo>
                    <a:pt x="111" y="44"/>
                  </a:lnTo>
                  <a:lnTo>
                    <a:pt x="106" y="39"/>
                  </a:lnTo>
                  <a:lnTo>
                    <a:pt x="101" y="35"/>
                  </a:lnTo>
                  <a:lnTo>
                    <a:pt x="96" y="31"/>
                  </a:lnTo>
                  <a:lnTo>
                    <a:pt x="90" y="29"/>
                  </a:lnTo>
                  <a:lnTo>
                    <a:pt x="84" y="28"/>
                  </a:lnTo>
                  <a:lnTo>
                    <a:pt x="79" y="27"/>
                  </a:lnTo>
                  <a:lnTo>
                    <a:pt x="74" y="27"/>
                  </a:lnTo>
                  <a:lnTo>
                    <a:pt x="70" y="28"/>
                  </a:lnTo>
                  <a:lnTo>
                    <a:pt x="67" y="30"/>
                  </a:lnTo>
                  <a:lnTo>
                    <a:pt x="82" y="223"/>
                  </a:lnTo>
                  <a:lnTo>
                    <a:pt x="96" y="415"/>
                  </a:lnTo>
                  <a:lnTo>
                    <a:pt x="108" y="606"/>
                  </a:lnTo>
                  <a:lnTo>
                    <a:pt x="118" y="796"/>
                  </a:lnTo>
                  <a:lnTo>
                    <a:pt x="121" y="890"/>
                  </a:lnTo>
                  <a:lnTo>
                    <a:pt x="125" y="985"/>
                  </a:lnTo>
                  <a:lnTo>
                    <a:pt x="128" y="1079"/>
                  </a:lnTo>
                  <a:lnTo>
                    <a:pt x="130" y="1174"/>
                  </a:lnTo>
                  <a:lnTo>
                    <a:pt x="131" y="1267"/>
                  </a:lnTo>
                  <a:lnTo>
                    <a:pt x="132" y="1361"/>
                  </a:lnTo>
                  <a:lnTo>
                    <a:pt x="132" y="1456"/>
                  </a:lnTo>
                  <a:lnTo>
                    <a:pt x="131" y="1551"/>
                  </a:lnTo>
                  <a:lnTo>
                    <a:pt x="130" y="1646"/>
                  </a:lnTo>
                  <a:lnTo>
                    <a:pt x="128" y="1741"/>
                  </a:lnTo>
                  <a:lnTo>
                    <a:pt x="126" y="1836"/>
                  </a:lnTo>
                  <a:lnTo>
                    <a:pt x="121" y="1931"/>
                  </a:lnTo>
                  <a:lnTo>
                    <a:pt x="117" y="2027"/>
                  </a:lnTo>
                  <a:lnTo>
                    <a:pt x="111" y="2123"/>
                  </a:lnTo>
                  <a:lnTo>
                    <a:pt x="105" y="2220"/>
                  </a:lnTo>
                  <a:lnTo>
                    <a:pt x="97" y="2317"/>
                  </a:lnTo>
                  <a:lnTo>
                    <a:pt x="89" y="2415"/>
                  </a:lnTo>
                  <a:lnTo>
                    <a:pt x="79" y="2514"/>
                  </a:lnTo>
                  <a:lnTo>
                    <a:pt x="69" y="2612"/>
                  </a:lnTo>
                  <a:lnTo>
                    <a:pt x="56" y="2711"/>
                  </a:lnTo>
                  <a:lnTo>
                    <a:pt x="44" y="2812"/>
                  </a:lnTo>
                  <a:lnTo>
                    <a:pt x="31" y="2913"/>
                  </a:lnTo>
                  <a:lnTo>
                    <a:pt x="15" y="3015"/>
                  </a:lnTo>
                  <a:lnTo>
                    <a:pt x="0" y="3118"/>
                  </a:lnTo>
                  <a:close/>
                  <a:moveTo>
                    <a:pt x="571" y="1295"/>
                  </a:moveTo>
                  <a:lnTo>
                    <a:pt x="594" y="1283"/>
                  </a:lnTo>
                  <a:lnTo>
                    <a:pt x="616" y="1272"/>
                  </a:lnTo>
                  <a:lnTo>
                    <a:pt x="638" y="1262"/>
                  </a:lnTo>
                  <a:lnTo>
                    <a:pt x="662" y="1254"/>
                  </a:lnTo>
                  <a:lnTo>
                    <a:pt x="684" y="1246"/>
                  </a:lnTo>
                  <a:lnTo>
                    <a:pt x="707" y="1242"/>
                  </a:lnTo>
                  <a:lnTo>
                    <a:pt x="731" y="1238"/>
                  </a:lnTo>
                  <a:lnTo>
                    <a:pt x="754" y="1237"/>
                  </a:lnTo>
                  <a:lnTo>
                    <a:pt x="764" y="1237"/>
                  </a:lnTo>
                  <a:lnTo>
                    <a:pt x="773" y="1238"/>
                  </a:lnTo>
                  <a:lnTo>
                    <a:pt x="782" y="1240"/>
                  </a:lnTo>
                  <a:lnTo>
                    <a:pt x="791" y="1242"/>
                  </a:lnTo>
                  <a:lnTo>
                    <a:pt x="799" y="1244"/>
                  </a:lnTo>
                  <a:lnTo>
                    <a:pt x="807" y="1247"/>
                  </a:lnTo>
                  <a:lnTo>
                    <a:pt x="813" y="1251"/>
                  </a:lnTo>
                  <a:lnTo>
                    <a:pt x="820" y="1254"/>
                  </a:lnTo>
                  <a:lnTo>
                    <a:pt x="826" y="1259"/>
                  </a:lnTo>
                  <a:lnTo>
                    <a:pt x="831" y="1263"/>
                  </a:lnTo>
                  <a:lnTo>
                    <a:pt x="836" y="1269"/>
                  </a:lnTo>
                  <a:lnTo>
                    <a:pt x="839" y="1273"/>
                  </a:lnTo>
                  <a:lnTo>
                    <a:pt x="843" y="1279"/>
                  </a:lnTo>
                  <a:lnTo>
                    <a:pt x="845" y="1284"/>
                  </a:lnTo>
                  <a:lnTo>
                    <a:pt x="846" y="1291"/>
                  </a:lnTo>
                  <a:lnTo>
                    <a:pt x="846" y="1298"/>
                  </a:lnTo>
                  <a:lnTo>
                    <a:pt x="846" y="1302"/>
                  </a:lnTo>
                  <a:lnTo>
                    <a:pt x="844" y="1307"/>
                  </a:lnTo>
                  <a:lnTo>
                    <a:pt x="841" y="1311"/>
                  </a:lnTo>
                  <a:lnTo>
                    <a:pt x="837" y="1315"/>
                  </a:lnTo>
                  <a:lnTo>
                    <a:pt x="832" y="1320"/>
                  </a:lnTo>
                  <a:lnTo>
                    <a:pt x="827" y="1323"/>
                  </a:lnTo>
                  <a:lnTo>
                    <a:pt x="821" y="1328"/>
                  </a:lnTo>
                  <a:lnTo>
                    <a:pt x="813" y="1331"/>
                  </a:lnTo>
                  <a:lnTo>
                    <a:pt x="797" y="1337"/>
                  </a:lnTo>
                  <a:lnTo>
                    <a:pt x="778" y="1342"/>
                  </a:lnTo>
                  <a:lnTo>
                    <a:pt x="757" y="1344"/>
                  </a:lnTo>
                  <a:lnTo>
                    <a:pt x="733" y="1347"/>
                  </a:lnTo>
                  <a:lnTo>
                    <a:pt x="719" y="1346"/>
                  </a:lnTo>
                  <a:lnTo>
                    <a:pt x="705" y="1344"/>
                  </a:lnTo>
                  <a:lnTo>
                    <a:pt x="692" y="1342"/>
                  </a:lnTo>
                  <a:lnTo>
                    <a:pt x="681" y="1340"/>
                  </a:lnTo>
                  <a:lnTo>
                    <a:pt x="658" y="1334"/>
                  </a:lnTo>
                  <a:lnTo>
                    <a:pt x="638" y="1328"/>
                  </a:lnTo>
                  <a:lnTo>
                    <a:pt x="602" y="1312"/>
                  </a:lnTo>
                  <a:lnTo>
                    <a:pt x="571" y="1295"/>
                  </a:lnTo>
                  <a:close/>
                </a:path>
              </a:pathLst>
            </a:custGeom>
            <a:solidFill>
              <a:srgbClr val="4E60A8"/>
            </a:solidFill>
            <a:ln w="9525" cap="flat" cmpd="sng">
              <a:noFill/>
              <a:prstDash val="solid"/>
              <a:round/>
              <a:headEnd/>
              <a:tailEnd/>
            </a:ln>
            <a:effectLst/>
          </p:spPr>
          <p:txBody>
            <a:bodyPr wrap="none" anchor="ctr"/>
            <a:lstStyle/>
            <a:p>
              <a:pPr algn="r" defTabSz="914400" eaLnBrk="0" hangingPunct="0">
                <a:spcBef>
                  <a:spcPct val="20000"/>
                </a:spcBef>
                <a:defRPr/>
              </a:pPr>
              <a:endParaRPr lang="en-GB" sz="1200" dirty="0">
                <a:solidFill>
                  <a:srgbClr val="333333"/>
                </a:solidFill>
                <a:latin typeface="Arial" charset="0"/>
                <a:ea typeface="+mn-ea"/>
              </a:endParaRPr>
            </a:p>
          </p:txBody>
        </p:sp>
        <p:sp>
          <p:nvSpPr>
            <p:cNvPr id="9" name="Freeform 117"/>
            <p:cNvSpPr>
              <a:spLocks noEditPoints="1"/>
            </p:cNvSpPr>
            <p:nvPr userDrawn="1"/>
          </p:nvSpPr>
          <p:spPr bwMode="gray">
            <a:xfrm>
              <a:off x="5885" y="4129"/>
              <a:ext cx="37" cy="79"/>
            </a:xfrm>
            <a:custGeom>
              <a:avLst/>
              <a:gdLst/>
              <a:ahLst/>
              <a:cxnLst>
                <a:cxn ang="0">
                  <a:pos x="949" y="2921"/>
                </a:cxn>
                <a:cxn ang="0">
                  <a:pos x="1126" y="2621"/>
                </a:cxn>
                <a:cxn ang="0">
                  <a:pos x="1041" y="2402"/>
                </a:cxn>
                <a:cxn ang="0">
                  <a:pos x="1025" y="2261"/>
                </a:cxn>
                <a:cxn ang="0">
                  <a:pos x="919" y="2245"/>
                </a:cxn>
                <a:cxn ang="0">
                  <a:pos x="847" y="2102"/>
                </a:cxn>
                <a:cxn ang="0">
                  <a:pos x="798" y="2193"/>
                </a:cxn>
                <a:cxn ang="0">
                  <a:pos x="736" y="2137"/>
                </a:cxn>
                <a:cxn ang="0">
                  <a:pos x="616" y="2106"/>
                </a:cxn>
                <a:cxn ang="0">
                  <a:pos x="637" y="2024"/>
                </a:cxn>
                <a:cxn ang="0">
                  <a:pos x="683" y="1917"/>
                </a:cxn>
                <a:cxn ang="0">
                  <a:pos x="553" y="1924"/>
                </a:cxn>
                <a:cxn ang="0">
                  <a:pos x="479" y="1883"/>
                </a:cxn>
                <a:cxn ang="0">
                  <a:pos x="407" y="1891"/>
                </a:cxn>
                <a:cxn ang="0">
                  <a:pos x="293" y="1835"/>
                </a:cxn>
                <a:cxn ang="0">
                  <a:pos x="182" y="1712"/>
                </a:cxn>
                <a:cxn ang="0">
                  <a:pos x="148" y="1649"/>
                </a:cxn>
                <a:cxn ang="0">
                  <a:pos x="89" y="1575"/>
                </a:cxn>
                <a:cxn ang="0">
                  <a:pos x="71" y="1504"/>
                </a:cxn>
                <a:cxn ang="0">
                  <a:pos x="199" y="1397"/>
                </a:cxn>
                <a:cxn ang="0">
                  <a:pos x="101" y="1281"/>
                </a:cxn>
                <a:cxn ang="0">
                  <a:pos x="138" y="1187"/>
                </a:cxn>
                <a:cxn ang="0">
                  <a:pos x="166" y="1099"/>
                </a:cxn>
                <a:cxn ang="0">
                  <a:pos x="152" y="998"/>
                </a:cxn>
                <a:cxn ang="0">
                  <a:pos x="123" y="928"/>
                </a:cxn>
                <a:cxn ang="0">
                  <a:pos x="100" y="844"/>
                </a:cxn>
                <a:cxn ang="0">
                  <a:pos x="184" y="849"/>
                </a:cxn>
                <a:cxn ang="0">
                  <a:pos x="302" y="878"/>
                </a:cxn>
                <a:cxn ang="0">
                  <a:pos x="328" y="794"/>
                </a:cxn>
                <a:cxn ang="0">
                  <a:pos x="185" y="588"/>
                </a:cxn>
                <a:cxn ang="0">
                  <a:pos x="463" y="666"/>
                </a:cxn>
                <a:cxn ang="0">
                  <a:pos x="345" y="567"/>
                </a:cxn>
                <a:cxn ang="0">
                  <a:pos x="424" y="528"/>
                </a:cxn>
                <a:cxn ang="0">
                  <a:pos x="498" y="475"/>
                </a:cxn>
                <a:cxn ang="0">
                  <a:pos x="510" y="411"/>
                </a:cxn>
                <a:cxn ang="0">
                  <a:pos x="571" y="362"/>
                </a:cxn>
                <a:cxn ang="0">
                  <a:pos x="659" y="337"/>
                </a:cxn>
                <a:cxn ang="0">
                  <a:pos x="687" y="211"/>
                </a:cxn>
                <a:cxn ang="0">
                  <a:pos x="801" y="198"/>
                </a:cxn>
                <a:cxn ang="0">
                  <a:pos x="857" y="311"/>
                </a:cxn>
                <a:cxn ang="0">
                  <a:pos x="925" y="106"/>
                </a:cxn>
                <a:cxn ang="0">
                  <a:pos x="966" y="228"/>
                </a:cxn>
                <a:cxn ang="0">
                  <a:pos x="1064" y="83"/>
                </a:cxn>
                <a:cxn ang="0">
                  <a:pos x="1112" y="159"/>
                </a:cxn>
                <a:cxn ang="0">
                  <a:pos x="1164" y="129"/>
                </a:cxn>
                <a:cxn ang="0">
                  <a:pos x="1270" y="134"/>
                </a:cxn>
                <a:cxn ang="0">
                  <a:pos x="1299" y="50"/>
                </a:cxn>
                <a:cxn ang="0">
                  <a:pos x="1341" y="88"/>
                </a:cxn>
                <a:cxn ang="0">
                  <a:pos x="1445" y="1616"/>
                </a:cxn>
                <a:cxn ang="0">
                  <a:pos x="980" y="3077"/>
                </a:cxn>
                <a:cxn ang="0">
                  <a:pos x="996" y="440"/>
                </a:cxn>
                <a:cxn ang="0">
                  <a:pos x="1033" y="286"/>
                </a:cxn>
                <a:cxn ang="0">
                  <a:pos x="667" y="404"/>
                </a:cxn>
                <a:cxn ang="0">
                  <a:pos x="669" y="489"/>
                </a:cxn>
                <a:cxn ang="0">
                  <a:pos x="315" y="959"/>
                </a:cxn>
                <a:cxn ang="0">
                  <a:pos x="224" y="1203"/>
                </a:cxn>
                <a:cxn ang="0">
                  <a:pos x="305" y="1232"/>
                </a:cxn>
                <a:cxn ang="0">
                  <a:pos x="190" y="1492"/>
                </a:cxn>
                <a:cxn ang="0">
                  <a:pos x="320" y="1446"/>
                </a:cxn>
                <a:cxn ang="0">
                  <a:pos x="607" y="1643"/>
                </a:cxn>
                <a:cxn ang="0">
                  <a:pos x="849" y="1910"/>
                </a:cxn>
                <a:cxn ang="0">
                  <a:pos x="786" y="1949"/>
                </a:cxn>
              </a:cxnLst>
              <a:rect l="0" t="0" r="r" b="b"/>
              <a:pathLst>
                <a:path w="1447" h="3091">
                  <a:moveTo>
                    <a:pt x="424" y="3075"/>
                  </a:moveTo>
                  <a:lnTo>
                    <a:pt x="434" y="3068"/>
                  </a:lnTo>
                  <a:lnTo>
                    <a:pt x="443" y="3060"/>
                  </a:lnTo>
                  <a:lnTo>
                    <a:pt x="453" y="3053"/>
                  </a:lnTo>
                  <a:lnTo>
                    <a:pt x="464" y="3047"/>
                  </a:lnTo>
                  <a:lnTo>
                    <a:pt x="485" y="3036"/>
                  </a:lnTo>
                  <a:lnTo>
                    <a:pt x="506" y="3027"/>
                  </a:lnTo>
                  <a:lnTo>
                    <a:pt x="529" y="3020"/>
                  </a:lnTo>
                  <a:lnTo>
                    <a:pt x="552" y="3014"/>
                  </a:lnTo>
                  <a:lnTo>
                    <a:pt x="575" y="3010"/>
                  </a:lnTo>
                  <a:lnTo>
                    <a:pt x="600" y="3005"/>
                  </a:lnTo>
                  <a:lnTo>
                    <a:pt x="649" y="2999"/>
                  </a:lnTo>
                  <a:lnTo>
                    <a:pt x="699" y="2994"/>
                  </a:lnTo>
                  <a:lnTo>
                    <a:pt x="724" y="2992"/>
                  </a:lnTo>
                  <a:lnTo>
                    <a:pt x="748" y="2988"/>
                  </a:lnTo>
                  <a:lnTo>
                    <a:pt x="774" y="2984"/>
                  </a:lnTo>
                  <a:lnTo>
                    <a:pt x="799" y="2978"/>
                  </a:lnTo>
                  <a:lnTo>
                    <a:pt x="823" y="2972"/>
                  </a:lnTo>
                  <a:lnTo>
                    <a:pt x="847" y="2965"/>
                  </a:lnTo>
                  <a:lnTo>
                    <a:pt x="870" y="2957"/>
                  </a:lnTo>
                  <a:lnTo>
                    <a:pt x="894" y="2949"/>
                  </a:lnTo>
                  <a:lnTo>
                    <a:pt x="916" y="2939"/>
                  </a:lnTo>
                  <a:lnTo>
                    <a:pt x="938" y="2927"/>
                  </a:lnTo>
                  <a:lnTo>
                    <a:pt x="949" y="2921"/>
                  </a:lnTo>
                  <a:lnTo>
                    <a:pt x="960" y="2914"/>
                  </a:lnTo>
                  <a:lnTo>
                    <a:pt x="970" y="2906"/>
                  </a:lnTo>
                  <a:lnTo>
                    <a:pt x="980" y="2898"/>
                  </a:lnTo>
                  <a:lnTo>
                    <a:pt x="990" y="2889"/>
                  </a:lnTo>
                  <a:lnTo>
                    <a:pt x="999" y="2879"/>
                  </a:lnTo>
                  <a:lnTo>
                    <a:pt x="1008" y="2869"/>
                  </a:lnTo>
                  <a:lnTo>
                    <a:pt x="1016" y="2858"/>
                  </a:lnTo>
                  <a:lnTo>
                    <a:pt x="1025" y="2845"/>
                  </a:lnTo>
                  <a:lnTo>
                    <a:pt x="1033" y="2833"/>
                  </a:lnTo>
                  <a:lnTo>
                    <a:pt x="1041" y="2819"/>
                  </a:lnTo>
                  <a:lnTo>
                    <a:pt x="1048" y="2804"/>
                  </a:lnTo>
                  <a:lnTo>
                    <a:pt x="1054" y="2788"/>
                  </a:lnTo>
                  <a:lnTo>
                    <a:pt x="1061" y="2772"/>
                  </a:lnTo>
                  <a:lnTo>
                    <a:pt x="1068" y="2754"/>
                  </a:lnTo>
                  <a:lnTo>
                    <a:pt x="1073" y="2735"/>
                  </a:lnTo>
                  <a:lnTo>
                    <a:pt x="1078" y="2715"/>
                  </a:lnTo>
                  <a:lnTo>
                    <a:pt x="1082" y="2694"/>
                  </a:lnTo>
                  <a:lnTo>
                    <a:pt x="1087" y="2671"/>
                  </a:lnTo>
                  <a:lnTo>
                    <a:pt x="1090" y="2647"/>
                  </a:lnTo>
                  <a:lnTo>
                    <a:pt x="1099" y="2644"/>
                  </a:lnTo>
                  <a:lnTo>
                    <a:pt x="1106" y="2641"/>
                  </a:lnTo>
                  <a:lnTo>
                    <a:pt x="1111" y="2637"/>
                  </a:lnTo>
                  <a:lnTo>
                    <a:pt x="1117" y="2632"/>
                  </a:lnTo>
                  <a:lnTo>
                    <a:pt x="1126" y="2621"/>
                  </a:lnTo>
                  <a:lnTo>
                    <a:pt x="1136" y="2611"/>
                  </a:lnTo>
                  <a:lnTo>
                    <a:pt x="1135" y="2582"/>
                  </a:lnTo>
                  <a:lnTo>
                    <a:pt x="1135" y="2551"/>
                  </a:lnTo>
                  <a:lnTo>
                    <a:pt x="1134" y="2519"/>
                  </a:lnTo>
                  <a:lnTo>
                    <a:pt x="1134" y="2488"/>
                  </a:lnTo>
                  <a:lnTo>
                    <a:pt x="1135" y="2457"/>
                  </a:lnTo>
                  <a:lnTo>
                    <a:pt x="1136" y="2427"/>
                  </a:lnTo>
                  <a:lnTo>
                    <a:pt x="1139" y="2399"/>
                  </a:lnTo>
                  <a:lnTo>
                    <a:pt x="1144" y="2375"/>
                  </a:lnTo>
                  <a:lnTo>
                    <a:pt x="1131" y="2382"/>
                  </a:lnTo>
                  <a:lnTo>
                    <a:pt x="1119" y="2391"/>
                  </a:lnTo>
                  <a:lnTo>
                    <a:pt x="1108" y="2401"/>
                  </a:lnTo>
                  <a:lnTo>
                    <a:pt x="1096" y="2410"/>
                  </a:lnTo>
                  <a:lnTo>
                    <a:pt x="1090" y="2414"/>
                  </a:lnTo>
                  <a:lnTo>
                    <a:pt x="1085" y="2419"/>
                  </a:lnTo>
                  <a:lnTo>
                    <a:pt x="1078" y="2422"/>
                  </a:lnTo>
                  <a:lnTo>
                    <a:pt x="1071" y="2424"/>
                  </a:lnTo>
                  <a:lnTo>
                    <a:pt x="1064" y="2427"/>
                  </a:lnTo>
                  <a:lnTo>
                    <a:pt x="1057" y="2427"/>
                  </a:lnTo>
                  <a:lnTo>
                    <a:pt x="1049" y="2427"/>
                  </a:lnTo>
                  <a:lnTo>
                    <a:pt x="1040" y="2424"/>
                  </a:lnTo>
                  <a:lnTo>
                    <a:pt x="1039" y="2415"/>
                  </a:lnTo>
                  <a:lnTo>
                    <a:pt x="1039" y="2409"/>
                  </a:lnTo>
                  <a:lnTo>
                    <a:pt x="1041" y="2402"/>
                  </a:lnTo>
                  <a:lnTo>
                    <a:pt x="1043" y="2395"/>
                  </a:lnTo>
                  <a:lnTo>
                    <a:pt x="1047" y="2389"/>
                  </a:lnTo>
                  <a:lnTo>
                    <a:pt x="1048" y="2382"/>
                  </a:lnTo>
                  <a:lnTo>
                    <a:pt x="1049" y="2375"/>
                  </a:lnTo>
                  <a:lnTo>
                    <a:pt x="1048" y="2366"/>
                  </a:lnTo>
                  <a:lnTo>
                    <a:pt x="1032" y="2356"/>
                  </a:lnTo>
                  <a:lnTo>
                    <a:pt x="1016" y="2346"/>
                  </a:lnTo>
                  <a:lnTo>
                    <a:pt x="1009" y="2340"/>
                  </a:lnTo>
                  <a:lnTo>
                    <a:pt x="1002" y="2333"/>
                  </a:lnTo>
                  <a:lnTo>
                    <a:pt x="999" y="2330"/>
                  </a:lnTo>
                  <a:lnTo>
                    <a:pt x="996" y="2325"/>
                  </a:lnTo>
                  <a:lnTo>
                    <a:pt x="994" y="2321"/>
                  </a:lnTo>
                  <a:lnTo>
                    <a:pt x="992" y="2316"/>
                  </a:lnTo>
                  <a:lnTo>
                    <a:pt x="992" y="2312"/>
                  </a:lnTo>
                  <a:lnTo>
                    <a:pt x="992" y="2308"/>
                  </a:lnTo>
                  <a:lnTo>
                    <a:pt x="993" y="2305"/>
                  </a:lnTo>
                  <a:lnTo>
                    <a:pt x="995" y="2303"/>
                  </a:lnTo>
                  <a:lnTo>
                    <a:pt x="1000" y="2297"/>
                  </a:lnTo>
                  <a:lnTo>
                    <a:pt x="1006" y="2293"/>
                  </a:lnTo>
                  <a:lnTo>
                    <a:pt x="1013" y="2287"/>
                  </a:lnTo>
                  <a:lnTo>
                    <a:pt x="1020" y="2279"/>
                  </a:lnTo>
                  <a:lnTo>
                    <a:pt x="1022" y="2275"/>
                  </a:lnTo>
                  <a:lnTo>
                    <a:pt x="1024" y="2268"/>
                  </a:lnTo>
                  <a:lnTo>
                    <a:pt x="1025" y="2261"/>
                  </a:lnTo>
                  <a:lnTo>
                    <a:pt x="1025" y="2252"/>
                  </a:lnTo>
                  <a:lnTo>
                    <a:pt x="1021" y="2244"/>
                  </a:lnTo>
                  <a:lnTo>
                    <a:pt x="1019" y="2232"/>
                  </a:lnTo>
                  <a:lnTo>
                    <a:pt x="1019" y="2220"/>
                  </a:lnTo>
                  <a:lnTo>
                    <a:pt x="1018" y="2209"/>
                  </a:lnTo>
                  <a:lnTo>
                    <a:pt x="1018" y="2199"/>
                  </a:lnTo>
                  <a:lnTo>
                    <a:pt x="1015" y="2189"/>
                  </a:lnTo>
                  <a:lnTo>
                    <a:pt x="1014" y="2184"/>
                  </a:lnTo>
                  <a:lnTo>
                    <a:pt x="1012" y="2181"/>
                  </a:lnTo>
                  <a:lnTo>
                    <a:pt x="1010" y="2179"/>
                  </a:lnTo>
                  <a:lnTo>
                    <a:pt x="1006" y="2177"/>
                  </a:lnTo>
                  <a:lnTo>
                    <a:pt x="1000" y="2179"/>
                  </a:lnTo>
                  <a:lnTo>
                    <a:pt x="993" y="2182"/>
                  </a:lnTo>
                  <a:lnTo>
                    <a:pt x="987" y="2187"/>
                  </a:lnTo>
                  <a:lnTo>
                    <a:pt x="981" y="2191"/>
                  </a:lnTo>
                  <a:lnTo>
                    <a:pt x="971" y="2202"/>
                  </a:lnTo>
                  <a:lnTo>
                    <a:pt x="961" y="2213"/>
                  </a:lnTo>
                  <a:lnTo>
                    <a:pt x="951" y="2225"/>
                  </a:lnTo>
                  <a:lnTo>
                    <a:pt x="942" y="2235"/>
                  </a:lnTo>
                  <a:lnTo>
                    <a:pt x="937" y="2238"/>
                  </a:lnTo>
                  <a:lnTo>
                    <a:pt x="933" y="2241"/>
                  </a:lnTo>
                  <a:lnTo>
                    <a:pt x="928" y="2244"/>
                  </a:lnTo>
                  <a:lnTo>
                    <a:pt x="924" y="2244"/>
                  </a:lnTo>
                  <a:lnTo>
                    <a:pt x="919" y="2245"/>
                  </a:lnTo>
                  <a:lnTo>
                    <a:pt x="915" y="2245"/>
                  </a:lnTo>
                  <a:lnTo>
                    <a:pt x="910" y="2244"/>
                  </a:lnTo>
                  <a:lnTo>
                    <a:pt x="907" y="2242"/>
                  </a:lnTo>
                  <a:lnTo>
                    <a:pt x="904" y="2241"/>
                  </a:lnTo>
                  <a:lnTo>
                    <a:pt x="901" y="2239"/>
                  </a:lnTo>
                  <a:lnTo>
                    <a:pt x="899" y="2237"/>
                  </a:lnTo>
                  <a:lnTo>
                    <a:pt x="898" y="2235"/>
                  </a:lnTo>
                  <a:lnTo>
                    <a:pt x="896" y="2228"/>
                  </a:lnTo>
                  <a:lnTo>
                    <a:pt x="895" y="2220"/>
                  </a:lnTo>
                  <a:lnTo>
                    <a:pt x="895" y="2211"/>
                  </a:lnTo>
                  <a:lnTo>
                    <a:pt x="896" y="2201"/>
                  </a:lnTo>
                  <a:lnTo>
                    <a:pt x="897" y="2191"/>
                  </a:lnTo>
                  <a:lnTo>
                    <a:pt x="899" y="2181"/>
                  </a:lnTo>
                  <a:lnTo>
                    <a:pt x="901" y="2172"/>
                  </a:lnTo>
                  <a:lnTo>
                    <a:pt x="905" y="2162"/>
                  </a:lnTo>
                  <a:lnTo>
                    <a:pt x="907" y="2152"/>
                  </a:lnTo>
                  <a:lnTo>
                    <a:pt x="907" y="2141"/>
                  </a:lnTo>
                  <a:lnTo>
                    <a:pt x="907" y="2134"/>
                  </a:lnTo>
                  <a:lnTo>
                    <a:pt x="905" y="2129"/>
                  </a:lnTo>
                  <a:lnTo>
                    <a:pt x="904" y="2121"/>
                  </a:lnTo>
                  <a:lnTo>
                    <a:pt x="900" y="2114"/>
                  </a:lnTo>
                  <a:lnTo>
                    <a:pt x="881" y="2111"/>
                  </a:lnTo>
                  <a:lnTo>
                    <a:pt x="858" y="2104"/>
                  </a:lnTo>
                  <a:lnTo>
                    <a:pt x="847" y="2102"/>
                  </a:lnTo>
                  <a:lnTo>
                    <a:pt x="837" y="2101"/>
                  </a:lnTo>
                  <a:lnTo>
                    <a:pt x="833" y="2102"/>
                  </a:lnTo>
                  <a:lnTo>
                    <a:pt x="829" y="2103"/>
                  </a:lnTo>
                  <a:lnTo>
                    <a:pt x="827" y="2105"/>
                  </a:lnTo>
                  <a:lnTo>
                    <a:pt x="824" y="2108"/>
                  </a:lnTo>
                  <a:lnTo>
                    <a:pt x="830" y="2115"/>
                  </a:lnTo>
                  <a:lnTo>
                    <a:pt x="834" y="2123"/>
                  </a:lnTo>
                  <a:lnTo>
                    <a:pt x="839" y="2132"/>
                  </a:lnTo>
                  <a:lnTo>
                    <a:pt x="842" y="2142"/>
                  </a:lnTo>
                  <a:lnTo>
                    <a:pt x="845" y="2154"/>
                  </a:lnTo>
                  <a:lnTo>
                    <a:pt x="846" y="2169"/>
                  </a:lnTo>
                  <a:lnTo>
                    <a:pt x="846" y="2187"/>
                  </a:lnTo>
                  <a:lnTo>
                    <a:pt x="845" y="2209"/>
                  </a:lnTo>
                  <a:lnTo>
                    <a:pt x="838" y="2212"/>
                  </a:lnTo>
                  <a:lnTo>
                    <a:pt x="832" y="2213"/>
                  </a:lnTo>
                  <a:lnTo>
                    <a:pt x="827" y="2213"/>
                  </a:lnTo>
                  <a:lnTo>
                    <a:pt x="823" y="2213"/>
                  </a:lnTo>
                  <a:lnTo>
                    <a:pt x="819" y="2212"/>
                  </a:lnTo>
                  <a:lnTo>
                    <a:pt x="817" y="2210"/>
                  </a:lnTo>
                  <a:lnTo>
                    <a:pt x="813" y="2208"/>
                  </a:lnTo>
                  <a:lnTo>
                    <a:pt x="811" y="2204"/>
                  </a:lnTo>
                  <a:lnTo>
                    <a:pt x="807" y="2199"/>
                  </a:lnTo>
                  <a:lnTo>
                    <a:pt x="801" y="2194"/>
                  </a:lnTo>
                  <a:lnTo>
                    <a:pt x="798" y="2193"/>
                  </a:lnTo>
                  <a:lnTo>
                    <a:pt x="794" y="2192"/>
                  </a:lnTo>
                  <a:lnTo>
                    <a:pt x="791" y="2193"/>
                  </a:lnTo>
                  <a:lnTo>
                    <a:pt x="786" y="2194"/>
                  </a:lnTo>
                  <a:lnTo>
                    <a:pt x="776" y="2203"/>
                  </a:lnTo>
                  <a:lnTo>
                    <a:pt x="766" y="2212"/>
                  </a:lnTo>
                  <a:lnTo>
                    <a:pt x="762" y="2216"/>
                  </a:lnTo>
                  <a:lnTo>
                    <a:pt x="757" y="2219"/>
                  </a:lnTo>
                  <a:lnTo>
                    <a:pt x="754" y="2219"/>
                  </a:lnTo>
                  <a:lnTo>
                    <a:pt x="751" y="2219"/>
                  </a:lnTo>
                  <a:lnTo>
                    <a:pt x="748" y="2218"/>
                  </a:lnTo>
                  <a:lnTo>
                    <a:pt x="745" y="2217"/>
                  </a:lnTo>
                  <a:lnTo>
                    <a:pt x="744" y="2212"/>
                  </a:lnTo>
                  <a:lnTo>
                    <a:pt x="743" y="2207"/>
                  </a:lnTo>
                  <a:lnTo>
                    <a:pt x="744" y="2201"/>
                  </a:lnTo>
                  <a:lnTo>
                    <a:pt x="744" y="2196"/>
                  </a:lnTo>
                  <a:lnTo>
                    <a:pt x="747" y="2184"/>
                  </a:lnTo>
                  <a:lnTo>
                    <a:pt x="751" y="2173"/>
                  </a:lnTo>
                  <a:lnTo>
                    <a:pt x="754" y="2161"/>
                  </a:lnTo>
                  <a:lnTo>
                    <a:pt x="755" y="2150"/>
                  </a:lnTo>
                  <a:lnTo>
                    <a:pt x="755" y="2144"/>
                  </a:lnTo>
                  <a:lnTo>
                    <a:pt x="755" y="2139"/>
                  </a:lnTo>
                  <a:lnTo>
                    <a:pt x="753" y="2133"/>
                  </a:lnTo>
                  <a:lnTo>
                    <a:pt x="751" y="2127"/>
                  </a:lnTo>
                  <a:lnTo>
                    <a:pt x="736" y="2137"/>
                  </a:lnTo>
                  <a:lnTo>
                    <a:pt x="727" y="2145"/>
                  </a:lnTo>
                  <a:lnTo>
                    <a:pt x="722" y="2149"/>
                  </a:lnTo>
                  <a:lnTo>
                    <a:pt x="717" y="2151"/>
                  </a:lnTo>
                  <a:lnTo>
                    <a:pt x="711" y="2151"/>
                  </a:lnTo>
                  <a:lnTo>
                    <a:pt x="703" y="2150"/>
                  </a:lnTo>
                  <a:lnTo>
                    <a:pt x="699" y="2144"/>
                  </a:lnTo>
                  <a:lnTo>
                    <a:pt x="697" y="2139"/>
                  </a:lnTo>
                  <a:lnTo>
                    <a:pt x="695" y="2132"/>
                  </a:lnTo>
                  <a:lnTo>
                    <a:pt x="694" y="2125"/>
                  </a:lnTo>
                  <a:lnTo>
                    <a:pt x="692" y="2112"/>
                  </a:lnTo>
                  <a:lnTo>
                    <a:pt x="690" y="2098"/>
                  </a:lnTo>
                  <a:lnTo>
                    <a:pt x="690" y="2086"/>
                  </a:lnTo>
                  <a:lnTo>
                    <a:pt x="689" y="2075"/>
                  </a:lnTo>
                  <a:lnTo>
                    <a:pt x="688" y="2072"/>
                  </a:lnTo>
                  <a:lnTo>
                    <a:pt x="686" y="2068"/>
                  </a:lnTo>
                  <a:lnTo>
                    <a:pt x="685" y="2066"/>
                  </a:lnTo>
                  <a:lnTo>
                    <a:pt x="682" y="2064"/>
                  </a:lnTo>
                  <a:lnTo>
                    <a:pt x="678" y="2065"/>
                  </a:lnTo>
                  <a:lnTo>
                    <a:pt x="673" y="2066"/>
                  </a:lnTo>
                  <a:lnTo>
                    <a:pt x="667" y="2070"/>
                  </a:lnTo>
                  <a:lnTo>
                    <a:pt x="660" y="2075"/>
                  </a:lnTo>
                  <a:lnTo>
                    <a:pt x="645" y="2087"/>
                  </a:lnTo>
                  <a:lnTo>
                    <a:pt x="626" y="2099"/>
                  </a:lnTo>
                  <a:lnTo>
                    <a:pt x="616" y="2106"/>
                  </a:lnTo>
                  <a:lnTo>
                    <a:pt x="604" y="2111"/>
                  </a:lnTo>
                  <a:lnTo>
                    <a:pt x="593" y="2114"/>
                  </a:lnTo>
                  <a:lnTo>
                    <a:pt x="582" y="2116"/>
                  </a:lnTo>
                  <a:lnTo>
                    <a:pt x="575" y="2116"/>
                  </a:lnTo>
                  <a:lnTo>
                    <a:pt x="569" y="2116"/>
                  </a:lnTo>
                  <a:lnTo>
                    <a:pt x="563" y="2115"/>
                  </a:lnTo>
                  <a:lnTo>
                    <a:pt x="556" y="2114"/>
                  </a:lnTo>
                  <a:lnTo>
                    <a:pt x="550" y="2112"/>
                  </a:lnTo>
                  <a:lnTo>
                    <a:pt x="543" y="2108"/>
                  </a:lnTo>
                  <a:lnTo>
                    <a:pt x="536" y="2105"/>
                  </a:lnTo>
                  <a:lnTo>
                    <a:pt x="529" y="2101"/>
                  </a:lnTo>
                  <a:lnTo>
                    <a:pt x="530" y="2093"/>
                  </a:lnTo>
                  <a:lnTo>
                    <a:pt x="532" y="2086"/>
                  </a:lnTo>
                  <a:lnTo>
                    <a:pt x="534" y="2079"/>
                  </a:lnTo>
                  <a:lnTo>
                    <a:pt x="537" y="2074"/>
                  </a:lnTo>
                  <a:lnTo>
                    <a:pt x="541" y="2068"/>
                  </a:lnTo>
                  <a:lnTo>
                    <a:pt x="545" y="2063"/>
                  </a:lnTo>
                  <a:lnTo>
                    <a:pt x="550" y="2058"/>
                  </a:lnTo>
                  <a:lnTo>
                    <a:pt x="555" y="2054"/>
                  </a:lnTo>
                  <a:lnTo>
                    <a:pt x="567" y="2047"/>
                  </a:lnTo>
                  <a:lnTo>
                    <a:pt x="580" y="2040"/>
                  </a:lnTo>
                  <a:lnTo>
                    <a:pt x="593" y="2036"/>
                  </a:lnTo>
                  <a:lnTo>
                    <a:pt x="608" y="2031"/>
                  </a:lnTo>
                  <a:lnTo>
                    <a:pt x="637" y="2024"/>
                  </a:lnTo>
                  <a:lnTo>
                    <a:pt x="661" y="2018"/>
                  </a:lnTo>
                  <a:lnTo>
                    <a:pt x="673" y="2015"/>
                  </a:lnTo>
                  <a:lnTo>
                    <a:pt x="682" y="2011"/>
                  </a:lnTo>
                  <a:lnTo>
                    <a:pt x="685" y="2009"/>
                  </a:lnTo>
                  <a:lnTo>
                    <a:pt x="687" y="2007"/>
                  </a:lnTo>
                  <a:lnTo>
                    <a:pt x="689" y="2005"/>
                  </a:lnTo>
                  <a:lnTo>
                    <a:pt x="690" y="2001"/>
                  </a:lnTo>
                  <a:lnTo>
                    <a:pt x="695" y="1990"/>
                  </a:lnTo>
                  <a:lnTo>
                    <a:pt x="702" y="1978"/>
                  </a:lnTo>
                  <a:lnTo>
                    <a:pt x="711" y="1964"/>
                  </a:lnTo>
                  <a:lnTo>
                    <a:pt x="718" y="1952"/>
                  </a:lnTo>
                  <a:lnTo>
                    <a:pt x="721" y="1945"/>
                  </a:lnTo>
                  <a:lnTo>
                    <a:pt x="723" y="1940"/>
                  </a:lnTo>
                  <a:lnTo>
                    <a:pt x="724" y="1934"/>
                  </a:lnTo>
                  <a:lnTo>
                    <a:pt x="725" y="1929"/>
                  </a:lnTo>
                  <a:lnTo>
                    <a:pt x="723" y="1924"/>
                  </a:lnTo>
                  <a:lnTo>
                    <a:pt x="721" y="1920"/>
                  </a:lnTo>
                  <a:lnTo>
                    <a:pt x="716" y="1915"/>
                  </a:lnTo>
                  <a:lnTo>
                    <a:pt x="709" y="1912"/>
                  </a:lnTo>
                  <a:lnTo>
                    <a:pt x="705" y="1911"/>
                  </a:lnTo>
                  <a:lnTo>
                    <a:pt x="702" y="1911"/>
                  </a:lnTo>
                  <a:lnTo>
                    <a:pt x="697" y="1912"/>
                  </a:lnTo>
                  <a:lnTo>
                    <a:pt x="693" y="1913"/>
                  </a:lnTo>
                  <a:lnTo>
                    <a:pt x="683" y="1917"/>
                  </a:lnTo>
                  <a:lnTo>
                    <a:pt x="673" y="1924"/>
                  </a:lnTo>
                  <a:lnTo>
                    <a:pt x="649" y="1942"/>
                  </a:lnTo>
                  <a:lnTo>
                    <a:pt x="623" y="1963"/>
                  </a:lnTo>
                  <a:lnTo>
                    <a:pt x="610" y="1973"/>
                  </a:lnTo>
                  <a:lnTo>
                    <a:pt x="598" y="1982"/>
                  </a:lnTo>
                  <a:lnTo>
                    <a:pt x="584" y="1990"/>
                  </a:lnTo>
                  <a:lnTo>
                    <a:pt x="572" y="1996"/>
                  </a:lnTo>
                  <a:lnTo>
                    <a:pt x="567" y="1998"/>
                  </a:lnTo>
                  <a:lnTo>
                    <a:pt x="560" y="2000"/>
                  </a:lnTo>
                  <a:lnTo>
                    <a:pt x="554" y="2001"/>
                  </a:lnTo>
                  <a:lnTo>
                    <a:pt x="549" y="2001"/>
                  </a:lnTo>
                  <a:lnTo>
                    <a:pt x="544" y="2000"/>
                  </a:lnTo>
                  <a:lnTo>
                    <a:pt x="539" y="1999"/>
                  </a:lnTo>
                  <a:lnTo>
                    <a:pt x="534" y="1996"/>
                  </a:lnTo>
                  <a:lnTo>
                    <a:pt x="530" y="1992"/>
                  </a:lnTo>
                  <a:lnTo>
                    <a:pt x="525" y="1983"/>
                  </a:lnTo>
                  <a:lnTo>
                    <a:pt x="524" y="1976"/>
                  </a:lnTo>
                  <a:lnTo>
                    <a:pt x="524" y="1968"/>
                  </a:lnTo>
                  <a:lnTo>
                    <a:pt x="525" y="1960"/>
                  </a:lnTo>
                  <a:lnTo>
                    <a:pt x="529" y="1954"/>
                  </a:lnTo>
                  <a:lnTo>
                    <a:pt x="532" y="1948"/>
                  </a:lnTo>
                  <a:lnTo>
                    <a:pt x="536" y="1942"/>
                  </a:lnTo>
                  <a:lnTo>
                    <a:pt x="542" y="1936"/>
                  </a:lnTo>
                  <a:lnTo>
                    <a:pt x="553" y="1924"/>
                  </a:lnTo>
                  <a:lnTo>
                    <a:pt x="563" y="1913"/>
                  </a:lnTo>
                  <a:lnTo>
                    <a:pt x="568" y="1906"/>
                  </a:lnTo>
                  <a:lnTo>
                    <a:pt x="571" y="1900"/>
                  </a:lnTo>
                  <a:lnTo>
                    <a:pt x="573" y="1893"/>
                  </a:lnTo>
                  <a:lnTo>
                    <a:pt x="573" y="1885"/>
                  </a:lnTo>
                  <a:lnTo>
                    <a:pt x="573" y="1878"/>
                  </a:lnTo>
                  <a:lnTo>
                    <a:pt x="573" y="1873"/>
                  </a:lnTo>
                  <a:lnTo>
                    <a:pt x="571" y="1867"/>
                  </a:lnTo>
                  <a:lnTo>
                    <a:pt x="568" y="1862"/>
                  </a:lnTo>
                  <a:lnTo>
                    <a:pt x="564" y="1857"/>
                  </a:lnTo>
                  <a:lnTo>
                    <a:pt x="561" y="1853"/>
                  </a:lnTo>
                  <a:lnTo>
                    <a:pt x="555" y="1848"/>
                  </a:lnTo>
                  <a:lnTo>
                    <a:pt x="550" y="1845"/>
                  </a:lnTo>
                  <a:lnTo>
                    <a:pt x="537" y="1838"/>
                  </a:lnTo>
                  <a:lnTo>
                    <a:pt x="524" y="1834"/>
                  </a:lnTo>
                  <a:lnTo>
                    <a:pt x="510" y="1831"/>
                  </a:lnTo>
                  <a:lnTo>
                    <a:pt x="494" y="1831"/>
                  </a:lnTo>
                  <a:lnTo>
                    <a:pt x="491" y="1833"/>
                  </a:lnTo>
                  <a:lnTo>
                    <a:pt x="488" y="1835"/>
                  </a:lnTo>
                  <a:lnTo>
                    <a:pt x="486" y="1838"/>
                  </a:lnTo>
                  <a:lnTo>
                    <a:pt x="485" y="1842"/>
                  </a:lnTo>
                  <a:lnTo>
                    <a:pt x="483" y="1850"/>
                  </a:lnTo>
                  <a:lnTo>
                    <a:pt x="481" y="1859"/>
                  </a:lnTo>
                  <a:lnTo>
                    <a:pt x="479" y="1883"/>
                  </a:lnTo>
                  <a:lnTo>
                    <a:pt x="478" y="1909"/>
                  </a:lnTo>
                  <a:lnTo>
                    <a:pt x="477" y="1922"/>
                  </a:lnTo>
                  <a:lnTo>
                    <a:pt x="475" y="1934"/>
                  </a:lnTo>
                  <a:lnTo>
                    <a:pt x="472" y="1946"/>
                  </a:lnTo>
                  <a:lnTo>
                    <a:pt x="467" y="1957"/>
                  </a:lnTo>
                  <a:lnTo>
                    <a:pt x="464" y="1962"/>
                  </a:lnTo>
                  <a:lnTo>
                    <a:pt x="460" y="1967"/>
                  </a:lnTo>
                  <a:lnTo>
                    <a:pt x="456" y="1970"/>
                  </a:lnTo>
                  <a:lnTo>
                    <a:pt x="452" y="1973"/>
                  </a:lnTo>
                  <a:lnTo>
                    <a:pt x="446" y="1977"/>
                  </a:lnTo>
                  <a:lnTo>
                    <a:pt x="439" y="1979"/>
                  </a:lnTo>
                  <a:lnTo>
                    <a:pt x="433" y="1981"/>
                  </a:lnTo>
                  <a:lnTo>
                    <a:pt x="426" y="1982"/>
                  </a:lnTo>
                  <a:lnTo>
                    <a:pt x="416" y="1978"/>
                  </a:lnTo>
                  <a:lnTo>
                    <a:pt x="409" y="1972"/>
                  </a:lnTo>
                  <a:lnTo>
                    <a:pt x="403" y="1967"/>
                  </a:lnTo>
                  <a:lnTo>
                    <a:pt x="400" y="1960"/>
                  </a:lnTo>
                  <a:lnTo>
                    <a:pt x="399" y="1953"/>
                  </a:lnTo>
                  <a:lnTo>
                    <a:pt x="398" y="1946"/>
                  </a:lnTo>
                  <a:lnTo>
                    <a:pt x="399" y="1939"/>
                  </a:lnTo>
                  <a:lnTo>
                    <a:pt x="400" y="1931"/>
                  </a:lnTo>
                  <a:lnTo>
                    <a:pt x="403" y="1915"/>
                  </a:lnTo>
                  <a:lnTo>
                    <a:pt x="407" y="1898"/>
                  </a:lnTo>
                  <a:lnTo>
                    <a:pt x="407" y="1891"/>
                  </a:lnTo>
                  <a:lnTo>
                    <a:pt x="406" y="1883"/>
                  </a:lnTo>
                  <a:lnTo>
                    <a:pt x="405" y="1875"/>
                  </a:lnTo>
                  <a:lnTo>
                    <a:pt x="401" y="1868"/>
                  </a:lnTo>
                  <a:lnTo>
                    <a:pt x="391" y="1864"/>
                  </a:lnTo>
                  <a:lnTo>
                    <a:pt x="383" y="1859"/>
                  </a:lnTo>
                  <a:lnTo>
                    <a:pt x="378" y="1855"/>
                  </a:lnTo>
                  <a:lnTo>
                    <a:pt x="373" y="1848"/>
                  </a:lnTo>
                  <a:lnTo>
                    <a:pt x="369" y="1843"/>
                  </a:lnTo>
                  <a:lnTo>
                    <a:pt x="367" y="1836"/>
                  </a:lnTo>
                  <a:lnTo>
                    <a:pt x="366" y="1829"/>
                  </a:lnTo>
                  <a:lnTo>
                    <a:pt x="364" y="1823"/>
                  </a:lnTo>
                  <a:lnTo>
                    <a:pt x="363" y="1810"/>
                  </a:lnTo>
                  <a:lnTo>
                    <a:pt x="363" y="1799"/>
                  </a:lnTo>
                  <a:lnTo>
                    <a:pt x="362" y="1795"/>
                  </a:lnTo>
                  <a:lnTo>
                    <a:pt x="361" y="1790"/>
                  </a:lnTo>
                  <a:lnTo>
                    <a:pt x="360" y="1787"/>
                  </a:lnTo>
                  <a:lnTo>
                    <a:pt x="357" y="1785"/>
                  </a:lnTo>
                  <a:lnTo>
                    <a:pt x="341" y="1798"/>
                  </a:lnTo>
                  <a:lnTo>
                    <a:pt x="323" y="1817"/>
                  </a:lnTo>
                  <a:lnTo>
                    <a:pt x="318" y="1821"/>
                  </a:lnTo>
                  <a:lnTo>
                    <a:pt x="312" y="1826"/>
                  </a:lnTo>
                  <a:lnTo>
                    <a:pt x="305" y="1829"/>
                  </a:lnTo>
                  <a:lnTo>
                    <a:pt x="300" y="1833"/>
                  </a:lnTo>
                  <a:lnTo>
                    <a:pt x="293" y="1835"/>
                  </a:lnTo>
                  <a:lnTo>
                    <a:pt x="285" y="1836"/>
                  </a:lnTo>
                  <a:lnTo>
                    <a:pt x="277" y="1836"/>
                  </a:lnTo>
                  <a:lnTo>
                    <a:pt x="270" y="1836"/>
                  </a:lnTo>
                  <a:lnTo>
                    <a:pt x="267" y="1831"/>
                  </a:lnTo>
                  <a:lnTo>
                    <a:pt x="266" y="1827"/>
                  </a:lnTo>
                  <a:lnTo>
                    <a:pt x="265" y="1821"/>
                  </a:lnTo>
                  <a:lnTo>
                    <a:pt x="265" y="1817"/>
                  </a:lnTo>
                  <a:lnTo>
                    <a:pt x="267" y="1807"/>
                  </a:lnTo>
                  <a:lnTo>
                    <a:pt x="272" y="1798"/>
                  </a:lnTo>
                  <a:lnTo>
                    <a:pt x="282" y="1778"/>
                  </a:lnTo>
                  <a:lnTo>
                    <a:pt x="290" y="1758"/>
                  </a:lnTo>
                  <a:lnTo>
                    <a:pt x="283" y="1751"/>
                  </a:lnTo>
                  <a:lnTo>
                    <a:pt x="276" y="1747"/>
                  </a:lnTo>
                  <a:lnTo>
                    <a:pt x="268" y="1742"/>
                  </a:lnTo>
                  <a:lnTo>
                    <a:pt x="259" y="1740"/>
                  </a:lnTo>
                  <a:lnTo>
                    <a:pt x="243" y="1735"/>
                  </a:lnTo>
                  <a:lnTo>
                    <a:pt x="226" y="1733"/>
                  </a:lnTo>
                  <a:lnTo>
                    <a:pt x="210" y="1732"/>
                  </a:lnTo>
                  <a:lnTo>
                    <a:pt x="197" y="1730"/>
                  </a:lnTo>
                  <a:lnTo>
                    <a:pt x="191" y="1728"/>
                  </a:lnTo>
                  <a:lnTo>
                    <a:pt x="188" y="1725"/>
                  </a:lnTo>
                  <a:lnTo>
                    <a:pt x="185" y="1722"/>
                  </a:lnTo>
                  <a:lnTo>
                    <a:pt x="184" y="1718"/>
                  </a:lnTo>
                  <a:lnTo>
                    <a:pt x="182" y="1712"/>
                  </a:lnTo>
                  <a:lnTo>
                    <a:pt x="185" y="1708"/>
                  </a:lnTo>
                  <a:lnTo>
                    <a:pt x="188" y="1702"/>
                  </a:lnTo>
                  <a:lnTo>
                    <a:pt x="194" y="1699"/>
                  </a:lnTo>
                  <a:lnTo>
                    <a:pt x="206" y="1691"/>
                  </a:lnTo>
                  <a:lnTo>
                    <a:pt x="222" y="1684"/>
                  </a:lnTo>
                  <a:lnTo>
                    <a:pt x="237" y="1676"/>
                  </a:lnTo>
                  <a:lnTo>
                    <a:pt x="251" y="1668"/>
                  </a:lnTo>
                  <a:lnTo>
                    <a:pt x="256" y="1665"/>
                  </a:lnTo>
                  <a:lnTo>
                    <a:pt x="259" y="1660"/>
                  </a:lnTo>
                  <a:lnTo>
                    <a:pt x="261" y="1654"/>
                  </a:lnTo>
                  <a:lnTo>
                    <a:pt x="261" y="1648"/>
                  </a:lnTo>
                  <a:lnTo>
                    <a:pt x="254" y="1641"/>
                  </a:lnTo>
                  <a:lnTo>
                    <a:pt x="246" y="1635"/>
                  </a:lnTo>
                  <a:lnTo>
                    <a:pt x="238" y="1632"/>
                  </a:lnTo>
                  <a:lnTo>
                    <a:pt x="232" y="1629"/>
                  </a:lnTo>
                  <a:lnTo>
                    <a:pt x="224" y="1628"/>
                  </a:lnTo>
                  <a:lnTo>
                    <a:pt x="216" y="1629"/>
                  </a:lnTo>
                  <a:lnTo>
                    <a:pt x="209" y="1630"/>
                  </a:lnTo>
                  <a:lnTo>
                    <a:pt x="201" y="1634"/>
                  </a:lnTo>
                  <a:lnTo>
                    <a:pt x="186" y="1639"/>
                  </a:lnTo>
                  <a:lnTo>
                    <a:pt x="171" y="1645"/>
                  </a:lnTo>
                  <a:lnTo>
                    <a:pt x="163" y="1647"/>
                  </a:lnTo>
                  <a:lnTo>
                    <a:pt x="156" y="1649"/>
                  </a:lnTo>
                  <a:lnTo>
                    <a:pt x="148" y="1649"/>
                  </a:lnTo>
                  <a:lnTo>
                    <a:pt x="141" y="1648"/>
                  </a:lnTo>
                  <a:lnTo>
                    <a:pt x="147" y="1641"/>
                  </a:lnTo>
                  <a:lnTo>
                    <a:pt x="155" y="1633"/>
                  </a:lnTo>
                  <a:lnTo>
                    <a:pt x="162" y="1625"/>
                  </a:lnTo>
                  <a:lnTo>
                    <a:pt x="170" y="1618"/>
                  </a:lnTo>
                  <a:lnTo>
                    <a:pt x="176" y="1612"/>
                  </a:lnTo>
                  <a:lnTo>
                    <a:pt x="179" y="1605"/>
                  </a:lnTo>
                  <a:lnTo>
                    <a:pt x="180" y="1601"/>
                  </a:lnTo>
                  <a:lnTo>
                    <a:pt x="179" y="1598"/>
                  </a:lnTo>
                  <a:lnTo>
                    <a:pt x="178" y="1594"/>
                  </a:lnTo>
                  <a:lnTo>
                    <a:pt x="175" y="1590"/>
                  </a:lnTo>
                  <a:lnTo>
                    <a:pt x="169" y="1585"/>
                  </a:lnTo>
                  <a:lnTo>
                    <a:pt x="163" y="1581"/>
                  </a:lnTo>
                  <a:lnTo>
                    <a:pt x="157" y="1580"/>
                  </a:lnTo>
                  <a:lnTo>
                    <a:pt x="150" y="1579"/>
                  </a:lnTo>
                  <a:lnTo>
                    <a:pt x="136" y="1579"/>
                  </a:lnTo>
                  <a:lnTo>
                    <a:pt x="122" y="1581"/>
                  </a:lnTo>
                  <a:lnTo>
                    <a:pt x="110" y="1585"/>
                  </a:lnTo>
                  <a:lnTo>
                    <a:pt x="100" y="1586"/>
                  </a:lnTo>
                  <a:lnTo>
                    <a:pt x="96" y="1586"/>
                  </a:lnTo>
                  <a:lnTo>
                    <a:pt x="93" y="1585"/>
                  </a:lnTo>
                  <a:lnTo>
                    <a:pt x="91" y="1582"/>
                  </a:lnTo>
                  <a:lnTo>
                    <a:pt x="90" y="1580"/>
                  </a:lnTo>
                  <a:lnTo>
                    <a:pt x="89" y="1575"/>
                  </a:lnTo>
                  <a:lnTo>
                    <a:pt x="90" y="1570"/>
                  </a:lnTo>
                  <a:lnTo>
                    <a:pt x="92" y="1566"/>
                  </a:lnTo>
                  <a:lnTo>
                    <a:pt x="95" y="1562"/>
                  </a:lnTo>
                  <a:lnTo>
                    <a:pt x="107" y="1556"/>
                  </a:lnTo>
                  <a:lnTo>
                    <a:pt x="120" y="1549"/>
                  </a:lnTo>
                  <a:lnTo>
                    <a:pt x="133" y="1542"/>
                  </a:lnTo>
                  <a:lnTo>
                    <a:pt x="148" y="1534"/>
                  </a:lnTo>
                  <a:lnTo>
                    <a:pt x="153" y="1530"/>
                  </a:lnTo>
                  <a:lnTo>
                    <a:pt x="159" y="1524"/>
                  </a:lnTo>
                  <a:lnTo>
                    <a:pt x="163" y="1519"/>
                  </a:lnTo>
                  <a:lnTo>
                    <a:pt x="167" y="1512"/>
                  </a:lnTo>
                  <a:lnTo>
                    <a:pt x="159" y="1509"/>
                  </a:lnTo>
                  <a:lnTo>
                    <a:pt x="151" y="1507"/>
                  </a:lnTo>
                  <a:lnTo>
                    <a:pt x="143" y="1505"/>
                  </a:lnTo>
                  <a:lnTo>
                    <a:pt x="136" y="1505"/>
                  </a:lnTo>
                  <a:lnTo>
                    <a:pt x="119" y="1508"/>
                  </a:lnTo>
                  <a:lnTo>
                    <a:pt x="104" y="1511"/>
                  </a:lnTo>
                  <a:lnTo>
                    <a:pt x="91" y="1514"/>
                  </a:lnTo>
                  <a:lnTo>
                    <a:pt x="81" y="1515"/>
                  </a:lnTo>
                  <a:lnTo>
                    <a:pt x="76" y="1515"/>
                  </a:lnTo>
                  <a:lnTo>
                    <a:pt x="74" y="1514"/>
                  </a:lnTo>
                  <a:lnTo>
                    <a:pt x="72" y="1512"/>
                  </a:lnTo>
                  <a:lnTo>
                    <a:pt x="71" y="1509"/>
                  </a:lnTo>
                  <a:lnTo>
                    <a:pt x="71" y="1504"/>
                  </a:lnTo>
                  <a:lnTo>
                    <a:pt x="72" y="1500"/>
                  </a:lnTo>
                  <a:lnTo>
                    <a:pt x="73" y="1496"/>
                  </a:lnTo>
                  <a:lnTo>
                    <a:pt x="74" y="1494"/>
                  </a:lnTo>
                  <a:lnTo>
                    <a:pt x="80" y="1489"/>
                  </a:lnTo>
                  <a:lnTo>
                    <a:pt x="88" y="1484"/>
                  </a:lnTo>
                  <a:lnTo>
                    <a:pt x="105" y="1479"/>
                  </a:lnTo>
                  <a:lnTo>
                    <a:pt x="125" y="1472"/>
                  </a:lnTo>
                  <a:lnTo>
                    <a:pt x="112" y="1459"/>
                  </a:lnTo>
                  <a:lnTo>
                    <a:pt x="103" y="1446"/>
                  </a:lnTo>
                  <a:lnTo>
                    <a:pt x="100" y="1441"/>
                  </a:lnTo>
                  <a:lnTo>
                    <a:pt x="98" y="1435"/>
                  </a:lnTo>
                  <a:lnTo>
                    <a:pt x="98" y="1428"/>
                  </a:lnTo>
                  <a:lnTo>
                    <a:pt x="100" y="1423"/>
                  </a:lnTo>
                  <a:lnTo>
                    <a:pt x="104" y="1419"/>
                  </a:lnTo>
                  <a:lnTo>
                    <a:pt x="111" y="1417"/>
                  </a:lnTo>
                  <a:lnTo>
                    <a:pt x="118" y="1415"/>
                  </a:lnTo>
                  <a:lnTo>
                    <a:pt x="125" y="1414"/>
                  </a:lnTo>
                  <a:lnTo>
                    <a:pt x="142" y="1412"/>
                  </a:lnTo>
                  <a:lnTo>
                    <a:pt x="158" y="1409"/>
                  </a:lnTo>
                  <a:lnTo>
                    <a:pt x="173" y="1407"/>
                  </a:lnTo>
                  <a:lnTo>
                    <a:pt x="187" y="1404"/>
                  </a:lnTo>
                  <a:lnTo>
                    <a:pt x="192" y="1403"/>
                  </a:lnTo>
                  <a:lnTo>
                    <a:pt x="196" y="1399"/>
                  </a:lnTo>
                  <a:lnTo>
                    <a:pt x="199" y="1397"/>
                  </a:lnTo>
                  <a:lnTo>
                    <a:pt x="200" y="1393"/>
                  </a:lnTo>
                  <a:lnTo>
                    <a:pt x="191" y="1386"/>
                  </a:lnTo>
                  <a:lnTo>
                    <a:pt x="180" y="1379"/>
                  </a:lnTo>
                  <a:lnTo>
                    <a:pt x="169" y="1373"/>
                  </a:lnTo>
                  <a:lnTo>
                    <a:pt x="157" y="1367"/>
                  </a:lnTo>
                  <a:lnTo>
                    <a:pt x="132" y="1358"/>
                  </a:lnTo>
                  <a:lnTo>
                    <a:pt x="108" y="1348"/>
                  </a:lnTo>
                  <a:lnTo>
                    <a:pt x="98" y="1344"/>
                  </a:lnTo>
                  <a:lnTo>
                    <a:pt x="88" y="1338"/>
                  </a:lnTo>
                  <a:lnTo>
                    <a:pt x="79" y="1333"/>
                  </a:lnTo>
                  <a:lnTo>
                    <a:pt x="72" y="1327"/>
                  </a:lnTo>
                  <a:lnTo>
                    <a:pt x="66" y="1320"/>
                  </a:lnTo>
                  <a:lnTo>
                    <a:pt x="63" y="1313"/>
                  </a:lnTo>
                  <a:lnTo>
                    <a:pt x="63" y="1309"/>
                  </a:lnTo>
                  <a:lnTo>
                    <a:pt x="62" y="1306"/>
                  </a:lnTo>
                  <a:lnTo>
                    <a:pt x="63" y="1301"/>
                  </a:lnTo>
                  <a:lnTo>
                    <a:pt x="64" y="1297"/>
                  </a:lnTo>
                  <a:lnTo>
                    <a:pt x="66" y="1292"/>
                  </a:lnTo>
                  <a:lnTo>
                    <a:pt x="70" y="1290"/>
                  </a:lnTo>
                  <a:lnTo>
                    <a:pt x="73" y="1287"/>
                  </a:lnTo>
                  <a:lnTo>
                    <a:pt x="76" y="1284"/>
                  </a:lnTo>
                  <a:lnTo>
                    <a:pt x="83" y="1282"/>
                  </a:lnTo>
                  <a:lnTo>
                    <a:pt x="92" y="1281"/>
                  </a:lnTo>
                  <a:lnTo>
                    <a:pt x="101" y="1281"/>
                  </a:lnTo>
                  <a:lnTo>
                    <a:pt x="110" y="1282"/>
                  </a:lnTo>
                  <a:lnTo>
                    <a:pt x="120" y="1284"/>
                  </a:lnTo>
                  <a:lnTo>
                    <a:pt x="130" y="1287"/>
                  </a:lnTo>
                  <a:lnTo>
                    <a:pt x="149" y="1292"/>
                  </a:lnTo>
                  <a:lnTo>
                    <a:pt x="167" y="1299"/>
                  </a:lnTo>
                  <a:lnTo>
                    <a:pt x="175" y="1300"/>
                  </a:lnTo>
                  <a:lnTo>
                    <a:pt x="181" y="1302"/>
                  </a:lnTo>
                  <a:lnTo>
                    <a:pt x="188" y="1302"/>
                  </a:lnTo>
                  <a:lnTo>
                    <a:pt x="192" y="1301"/>
                  </a:lnTo>
                  <a:lnTo>
                    <a:pt x="191" y="1292"/>
                  </a:lnTo>
                  <a:lnTo>
                    <a:pt x="189" y="1284"/>
                  </a:lnTo>
                  <a:lnTo>
                    <a:pt x="186" y="1278"/>
                  </a:lnTo>
                  <a:lnTo>
                    <a:pt x="181" y="1271"/>
                  </a:lnTo>
                  <a:lnTo>
                    <a:pt x="170" y="1258"/>
                  </a:lnTo>
                  <a:lnTo>
                    <a:pt x="158" y="1246"/>
                  </a:lnTo>
                  <a:lnTo>
                    <a:pt x="144" y="1236"/>
                  </a:lnTo>
                  <a:lnTo>
                    <a:pt x="134" y="1225"/>
                  </a:lnTo>
                  <a:lnTo>
                    <a:pt x="130" y="1220"/>
                  </a:lnTo>
                  <a:lnTo>
                    <a:pt x="128" y="1214"/>
                  </a:lnTo>
                  <a:lnTo>
                    <a:pt x="125" y="1208"/>
                  </a:lnTo>
                  <a:lnTo>
                    <a:pt x="125" y="1203"/>
                  </a:lnTo>
                  <a:lnTo>
                    <a:pt x="128" y="1197"/>
                  </a:lnTo>
                  <a:lnTo>
                    <a:pt x="132" y="1192"/>
                  </a:lnTo>
                  <a:lnTo>
                    <a:pt x="138" y="1187"/>
                  </a:lnTo>
                  <a:lnTo>
                    <a:pt x="146" y="1184"/>
                  </a:lnTo>
                  <a:lnTo>
                    <a:pt x="163" y="1176"/>
                  </a:lnTo>
                  <a:lnTo>
                    <a:pt x="184" y="1168"/>
                  </a:lnTo>
                  <a:lnTo>
                    <a:pt x="196" y="1164"/>
                  </a:lnTo>
                  <a:lnTo>
                    <a:pt x="207" y="1158"/>
                  </a:lnTo>
                  <a:lnTo>
                    <a:pt x="218" y="1151"/>
                  </a:lnTo>
                  <a:lnTo>
                    <a:pt x="229" y="1145"/>
                  </a:lnTo>
                  <a:lnTo>
                    <a:pt x="240" y="1137"/>
                  </a:lnTo>
                  <a:lnTo>
                    <a:pt x="251" y="1128"/>
                  </a:lnTo>
                  <a:lnTo>
                    <a:pt x="261" y="1117"/>
                  </a:lnTo>
                  <a:lnTo>
                    <a:pt x="270" y="1105"/>
                  </a:lnTo>
                  <a:lnTo>
                    <a:pt x="252" y="1100"/>
                  </a:lnTo>
                  <a:lnTo>
                    <a:pt x="232" y="1095"/>
                  </a:lnTo>
                  <a:lnTo>
                    <a:pt x="223" y="1090"/>
                  </a:lnTo>
                  <a:lnTo>
                    <a:pt x="214" y="1086"/>
                  </a:lnTo>
                  <a:lnTo>
                    <a:pt x="209" y="1082"/>
                  </a:lnTo>
                  <a:lnTo>
                    <a:pt x="206" y="1080"/>
                  </a:lnTo>
                  <a:lnTo>
                    <a:pt x="203" y="1076"/>
                  </a:lnTo>
                  <a:lnTo>
                    <a:pt x="200" y="1072"/>
                  </a:lnTo>
                  <a:lnTo>
                    <a:pt x="192" y="1074"/>
                  </a:lnTo>
                  <a:lnTo>
                    <a:pt x="186" y="1079"/>
                  </a:lnTo>
                  <a:lnTo>
                    <a:pt x="179" y="1083"/>
                  </a:lnTo>
                  <a:lnTo>
                    <a:pt x="175" y="1088"/>
                  </a:lnTo>
                  <a:lnTo>
                    <a:pt x="166" y="1099"/>
                  </a:lnTo>
                  <a:lnTo>
                    <a:pt x="158" y="1109"/>
                  </a:lnTo>
                  <a:lnTo>
                    <a:pt x="152" y="1113"/>
                  </a:lnTo>
                  <a:lnTo>
                    <a:pt x="147" y="1118"/>
                  </a:lnTo>
                  <a:lnTo>
                    <a:pt x="140" y="1120"/>
                  </a:lnTo>
                  <a:lnTo>
                    <a:pt x="131" y="1122"/>
                  </a:lnTo>
                  <a:lnTo>
                    <a:pt x="122" y="1122"/>
                  </a:lnTo>
                  <a:lnTo>
                    <a:pt x="110" y="1120"/>
                  </a:lnTo>
                  <a:lnTo>
                    <a:pt x="96" y="1117"/>
                  </a:lnTo>
                  <a:lnTo>
                    <a:pt x="80" y="1111"/>
                  </a:lnTo>
                  <a:lnTo>
                    <a:pt x="75" y="1103"/>
                  </a:lnTo>
                  <a:lnTo>
                    <a:pt x="73" y="1096"/>
                  </a:lnTo>
                  <a:lnTo>
                    <a:pt x="73" y="1088"/>
                  </a:lnTo>
                  <a:lnTo>
                    <a:pt x="73" y="1080"/>
                  </a:lnTo>
                  <a:lnTo>
                    <a:pt x="75" y="1073"/>
                  </a:lnTo>
                  <a:lnTo>
                    <a:pt x="77" y="1065"/>
                  </a:lnTo>
                  <a:lnTo>
                    <a:pt x="82" y="1058"/>
                  </a:lnTo>
                  <a:lnTo>
                    <a:pt x="86" y="1051"/>
                  </a:lnTo>
                  <a:lnTo>
                    <a:pt x="92" y="1044"/>
                  </a:lnTo>
                  <a:lnTo>
                    <a:pt x="98" y="1038"/>
                  </a:lnTo>
                  <a:lnTo>
                    <a:pt x="104" y="1031"/>
                  </a:lnTo>
                  <a:lnTo>
                    <a:pt x="112" y="1025"/>
                  </a:lnTo>
                  <a:lnTo>
                    <a:pt x="128" y="1014"/>
                  </a:lnTo>
                  <a:lnTo>
                    <a:pt x="143" y="1004"/>
                  </a:lnTo>
                  <a:lnTo>
                    <a:pt x="152" y="998"/>
                  </a:lnTo>
                  <a:lnTo>
                    <a:pt x="162" y="994"/>
                  </a:lnTo>
                  <a:lnTo>
                    <a:pt x="173" y="990"/>
                  </a:lnTo>
                  <a:lnTo>
                    <a:pt x="184" y="986"/>
                  </a:lnTo>
                  <a:lnTo>
                    <a:pt x="206" y="979"/>
                  </a:lnTo>
                  <a:lnTo>
                    <a:pt x="227" y="974"/>
                  </a:lnTo>
                  <a:lnTo>
                    <a:pt x="247" y="969"/>
                  </a:lnTo>
                  <a:lnTo>
                    <a:pt x="265" y="963"/>
                  </a:lnTo>
                  <a:lnTo>
                    <a:pt x="273" y="958"/>
                  </a:lnTo>
                  <a:lnTo>
                    <a:pt x="278" y="954"/>
                  </a:lnTo>
                  <a:lnTo>
                    <a:pt x="284" y="948"/>
                  </a:lnTo>
                  <a:lnTo>
                    <a:pt x="287" y="942"/>
                  </a:lnTo>
                  <a:lnTo>
                    <a:pt x="283" y="936"/>
                  </a:lnTo>
                  <a:lnTo>
                    <a:pt x="276" y="931"/>
                  </a:lnTo>
                  <a:lnTo>
                    <a:pt x="270" y="927"/>
                  </a:lnTo>
                  <a:lnTo>
                    <a:pt x="263" y="925"/>
                  </a:lnTo>
                  <a:lnTo>
                    <a:pt x="255" y="921"/>
                  </a:lnTo>
                  <a:lnTo>
                    <a:pt x="247" y="920"/>
                  </a:lnTo>
                  <a:lnTo>
                    <a:pt x="238" y="919"/>
                  </a:lnTo>
                  <a:lnTo>
                    <a:pt x="228" y="918"/>
                  </a:lnTo>
                  <a:lnTo>
                    <a:pt x="209" y="919"/>
                  </a:lnTo>
                  <a:lnTo>
                    <a:pt x="188" y="920"/>
                  </a:lnTo>
                  <a:lnTo>
                    <a:pt x="167" y="923"/>
                  </a:lnTo>
                  <a:lnTo>
                    <a:pt x="146" y="926"/>
                  </a:lnTo>
                  <a:lnTo>
                    <a:pt x="123" y="928"/>
                  </a:lnTo>
                  <a:lnTo>
                    <a:pt x="102" y="929"/>
                  </a:lnTo>
                  <a:lnTo>
                    <a:pt x="81" y="929"/>
                  </a:lnTo>
                  <a:lnTo>
                    <a:pt x="61" y="928"/>
                  </a:lnTo>
                  <a:lnTo>
                    <a:pt x="52" y="926"/>
                  </a:lnTo>
                  <a:lnTo>
                    <a:pt x="43" y="924"/>
                  </a:lnTo>
                  <a:lnTo>
                    <a:pt x="34" y="920"/>
                  </a:lnTo>
                  <a:lnTo>
                    <a:pt x="26" y="916"/>
                  </a:lnTo>
                  <a:lnTo>
                    <a:pt x="18" y="910"/>
                  </a:lnTo>
                  <a:lnTo>
                    <a:pt x="12" y="905"/>
                  </a:lnTo>
                  <a:lnTo>
                    <a:pt x="6" y="897"/>
                  </a:lnTo>
                  <a:lnTo>
                    <a:pt x="0" y="889"/>
                  </a:lnTo>
                  <a:lnTo>
                    <a:pt x="5" y="883"/>
                  </a:lnTo>
                  <a:lnTo>
                    <a:pt x="10" y="880"/>
                  </a:lnTo>
                  <a:lnTo>
                    <a:pt x="16" y="877"/>
                  </a:lnTo>
                  <a:lnTo>
                    <a:pt x="22" y="875"/>
                  </a:lnTo>
                  <a:lnTo>
                    <a:pt x="34" y="871"/>
                  </a:lnTo>
                  <a:lnTo>
                    <a:pt x="47" y="869"/>
                  </a:lnTo>
                  <a:lnTo>
                    <a:pt x="61" y="868"/>
                  </a:lnTo>
                  <a:lnTo>
                    <a:pt x="75" y="867"/>
                  </a:lnTo>
                  <a:lnTo>
                    <a:pt x="90" y="863"/>
                  </a:lnTo>
                  <a:lnTo>
                    <a:pt x="103" y="859"/>
                  </a:lnTo>
                  <a:lnTo>
                    <a:pt x="102" y="854"/>
                  </a:lnTo>
                  <a:lnTo>
                    <a:pt x="101" y="849"/>
                  </a:lnTo>
                  <a:lnTo>
                    <a:pt x="100" y="844"/>
                  </a:lnTo>
                  <a:lnTo>
                    <a:pt x="98" y="839"/>
                  </a:lnTo>
                  <a:lnTo>
                    <a:pt x="93" y="830"/>
                  </a:lnTo>
                  <a:lnTo>
                    <a:pt x="88" y="822"/>
                  </a:lnTo>
                  <a:lnTo>
                    <a:pt x="82" y="813"/>
                  </a:lnTo>
                  <a:lnTo>
                    <a:pt x="80" y="805"/>
                  </a:lnTo>
                  <a:lnTo>
                    <a:pt x="79" y="800"/>
                  </a:lnTo>
                  <a:lnTo>
                    <a:pt x="79" y="795"/>
                  </a:lnTo>
                  <a:lnTo>
                    <a:pt x="80" y="791"/>
                  </a:lnTo>
                  <a:lnTo>
                    <a:pt x="82" y="785"/>
                  </a:lnTo>
                  <a:lnTo>
                    <a:pt x="89" y="786"/>
                  </a:lnTo>
                  <a:lnTo>
                    <a:pt x="96" y="789"/>
                  </a:lnTo>
                  <a:lnTo>
                    <a:pt x="104" y="792"/>
                  </a:lnTo>
                  <a:lnTo>
                    <a:pt x="112" y="796"/>
                  </a:lnTo>
                  <a:lnTo>
                    <a:pt x="127" y="809"/>
                  </a:lnTo>
                  <a:lnTo>
                    <a:pt x="141" y="823"/>
                  </a:lnTo>
                  <a:lnTo>
                    <a:pt x="153" y="838"/>
                  </a:lnTo>
                  <a:lnTo>
                    <a:pt x="165" y="850"/>
                  </a:lnTo>
                  <a:lnTo>
                    <a:pt x="169" y="854"/>
                  </a:lnTo>
                  <a:lnTo>
                    <a:pt x="173" y="858"/>
                  </a:lnTo>
                  <a:lnTo>
                    <a:pt x="177" y="860"/>
                  </a:lnTo>
                  <a:lnTo>
                    <a:pt x="179" y="861"/>
                  </a:lnTo>
                  <a:lnTo>
                    <a:pt x="181" y="857"/>
                  </a:lnTo>
                  <a:lnTo>
                    <a:pt x="182" y="853"/>
                  </a:lnTo>
                  <a:lnTo>
                    <a:pt x="184" y="849"/>
                  </a:lnTo>
                  <a:lnTo>
                    <a:pt x="184" y="843"/>
                  </a:lnTo>
                  <a:lnTo>
                    <a:pt x="182" y="833"/>
                  </a:lnTo>
                  <a:lnTo>
                    <a:pt x="181" y="822"/>
                  </a:lnTo>
                  <a:lnTo>
                    <a:pt x="180" y="812"/>
                  </a:lnTo>
                  <a:lnTo>
                    <a:pt x="180" y="803"/>
                  </a:lnTo>
                  <a:lnTo>
                    <a:pt x="181" y="799"/>
                  </a:lnTo>
                  <a:lnTo>
                    <a:pt x="182" y="795"/>
                  </a:lnTo>
                  <a:lnTo>
                    <a:pt x="185" y="792"/>
                  </a:lnTo>
                  <a:lnTo>
                    <a:pt x="188" y="790"/>
                  </a:lnTo>
                  <a:lnTo>
                    <a:pt x="195" y="791"/>
                  </a:lnTo>
                  <a:lnTo>
                    <a:pt x="201" y="794"/>
                  </a:lnTo>
                  <a:lnTo>
                    <a:pt x="208" y="800"/>
                  </a:lnTo>
                  <a:lnTo>
                    <a:pt x="214" y="805"/>
                  </a:lnTo>
                  <a:lnTo>
                    <a:pt x="227" y="821"/>
                  </a:lnTo>
                  <a:lnTo>
                    <a:pt x="240" y="839"/>
                  </a:lnTo>
                  <a:lnTo>
                    <a:pt x="248" y="848"/>
                  </a:lnTo>
                  <a:lnTo>
                    <a:pt x="256" y="856"/>
                  </a:lnTo>
                  <a:lnTo>
                    <a:pt x="263" y="863"/>
                  </a:lnTo>
                  <a:lnTo>
                    <a:pt x="272" y="870"/>
                  </a:lnTo>
                  <a:lnTo>
                    <a:pt x="280" y="875"/>
                  </a:lnTo>
                  <a:lnTo>
                    <a:pt x="288" y="878"/>
                  </a:lnTo>
                  <a:lnTo>
                    <a:pt x="293" y="878"/>
                  </a:lnTo>
                  <a:lnTo>
                    <a:pt x="297" y="878"/>
                  </a:lnTo>
                  <a:lnTo>
                    <a:pt x="302" y="878"/>
                  </a:lnTo>
                  <a:lnTo>
                    <a:pt x="307" y="877"/>
                  </a:lnTo>
                  <a:lnTo>
                    <a:pt x="302" y="868"/>
                  </a:lnTo>
                  <a:lnTo>
                    <a:pt x="296" y="860"/>
                  </a:lnTo>
                  <a:lnTo>
                    <a:pt x="290" y="854"/>
                  </a:lnTo>
                  <a:lnTo>
                    <a:pt x="284" y="848"/>
                  </a:lnTo>
                  <a:lnTo>
                    <a:pt x="280" y="841"/>
                  </a:lnTo>
                  <a:lnTo>
                    <a:pt x="276" y="832"/>
                  </a:lnTo>
                  <a:lnTo>
                    <a:pt x="275" y="828"/>
                  </a:lnTo>
                  <a:lnTo>
                    <a:pt x="274" y="821"/>
                  </a:lnTo>
                  <a:lnTo>
                    <a:pt x="273" y="815"/>
                  </a:lnTo>
                  <a:lnTo>
                    <a:pt x="274" y="808"/>
                  </a:lnTo>
                  <a:lnTo>
                    <a:pt x="277" y="806"/>
                  </a:lnTo>
                  <a:lnTo>
                    <a:pt x="282" y="805"/>
                  </a:lnTo>
                  <a:lnTo>
                    <a:pt x="287" y="806"/>
                  </a:lnTo>
                  <a:lnTo>
                    <a:pt x="294" y="808"/>
                  </a:lnTo>
                  <a:lnTo>
                    <a:pt x="306" y="812"/>
                  </a:lnTo>
                  <a:lnTo>
                    <a:pt x="320" y="816"/>
                  </a:lnTo>
                  <a:lnTo>
                    <a:pt x="331" y="820"/>
                  </a:lnTo>
                  <a:lnTo>
                    <a:pt x="341" y="821"/>
                  </a:lnTo>
                  <a:lnTo>
                    <a:pt x="345" y="820"/>
                  </a:lnTo>
                  <a:lnTo>
                    <a:pt x="348" y="818"/>
                  </a:lnTo>
                  <a:lnTo>
                    <a:pt x="350" y="813"/>
                  </a:lnTo>
                  <a:lnTo>
                    <a:pt x="350" y="808"/>
                  </a:lnTo>
                  <a:lnTo>
                    <a:pt x="328" y="794"/>
                  </a:lnTo>
                  <a:lnTo>
                    <a:pt x="305" y="781"/>
                  </a:lnTo>
                  <a:lnTo>
                    <a:pt x="283" y="767"/>
                  </a:lnTo>
                  <a:lnTo>
                    <a:pt x="261" y="754"/>
                  </a:lnTo>
                  <a:lnTo>
                    <a:pt x="276" y="741"/>
                  </a:lnTo>
                  <a:lnTo>
                    <a:pt x="291" y="728"/>
                  </a:lnTo>
                  <a:lnTo>
                    <a:pt x="306" y="717"/>
                  </a:lnTo>
                  <a:lnTo>
                    <a:pt x="322" y="704"/>
                  </a:lnTo>
                  <a:lnTo>
                    <a:pt x="311" y="703"/>
                  </a:lnTo>
                  <a:lnTo>
                    <a:pt x="300" y="700"/>
                  </a:lnTo>
                  <a:lnTo>
                    <a:pt x="287" y="698"/>
                  </a:lnTo>
                  <a:lnTo>
                    <a:pt x="276" y="694"/>
                  </a:lnTo>
                  <a:lnTo>
                    <a:pt x="264" y="688"/>
                  </a:lnTo>
                  <a:lnTo>
                    <a:pt x="253" y="682"/>
                  </a:lnTo>
                  <a:lnTo>
                    <a:pt x="242" y="675"/>
                  </a:lnTo>
                  <a:lnTo>
                    <a:pt x="230" y="667"/>
                  </a:lnTo>
                  <a:lnTo>
                    <a:pt x="220" y="659"/>
                  </a:lnTo>
                  <a:lnTo>
                    <a:pt x="211" y="650"/>
                  </a:lnTo>
                  <a:lnTo>
                    <a:pt x="201" y="641"/>
                  </a:lnTo>
                  <a:lnTo>
                    <a:pt x="194" y="631"/>
                  </a:lnTo>
                  <a:lnTo>
                    <a:pt x="186" y="622"/>
                  </a:lnTo>
                  <a:lnTo>
                    <a:pt x="180" y="612"/>
                  </a:lnTo>
                  <a:lnTo>
                    <a:pt x="175" y="602"/>
                  </a:lnTo>
                  <a:lnTo>
                    <a:pt x="170" y="593"/>
                  </a:lnTo>
                  <a:lnTo>
                    <a:pt x="185" y="588"/>
                  </a:lnTo>
                  <a:lnTo>
                    <a:pt x="198" y="584"/>
                  </a:lnTo>
                  <a:lnTo>
                    <a:pt x="213" y="583"/>
                  </a:lnTo>
                  <a:lnTo>
                    <a:pt x="227" y="584"/>
                  </a:lnTo>
                  <a:lnTo>
                    <a:pt x="242" y="586"/>
                  </a:lnTo>
                  <a:lnTo>
                    <a:pt x="257" y="590"/>
                  </a:lnTo>
                  <a:lnTo>
                    <a:pt x="272" y="595"/>
                  </a:lnTo>
                  <a:lnTo>
                    <a:pt x="285" y="602"/>
                  </a:lnTo>
                  <a:lnTo>
                    <a:pt x="300" y="609"/>
                  </a:lnTo>
                  <a:lnTo>
                    <a:pt x="313" y="618"/>
                  </a:lnTo>
                  <a:lnTo>
                    <a:pt x="326" y="627"/>
                  </a:lnTo>
                  <a:lnTo>
                    <a:pt x="340" y="637"/>
                  </a:lnTo>
                  <a:lnTo>
                    <a:pt x="351" y="648"/>
                  </a:lnTo>
                  <a:lnTo>
                    <a:pt x="363" y="658"/>
                  </a:lnTo>
                  <a:lnTo>
                    <a:pt x="373" y="669"/>
                  </a:lnTo>
                  <a:lnTo>
                    <a:pt x="383" y="680"/>
                  </a:lnTo>
                  <a:lnTo>
                    <a:pt x="395" y="682"/>
                  </a:lnTo>
                  <a:lnTo>
                    <a:pt x="406" y="682"/>
                  </a:lnTo>
                  <a:lnTo>
                    <a:pt x="415" y="682"/>
                  </a:lnTo>
                  <a:lnTo>
                    <a:pt x="424" y="681"/>
                  </a:lnTo>
                  <a:lnTo>
                    <a:pt x="431" y="680"/>
                  </a:lnTo>
                  <a:lnTo>
                    <a:pt x="439" y="678"/>
                  </a:lnTo>
                  <a:lnTo>
                    <a:pt x="446" y="675"/>
                  </a:lnTo>
                  <a:lnTo>
                    <a:pt x="452" y="672"/>
                  </a:lnTo>
                  <a:lnTo>
                    <a:pt x="463" y="666"/>
                  </a:lnTo>
                  <a:lnTo>
                    <a:pt x="473" y="661"/>
                  </a:lnTo>
                  <a:lnTo>
                    <a:pt x="477" y="658"/>
                  </a:lnTo>
                  <a:lnTo>
                    <a:pt x="482" y="657"/>
                  </a:lnTo>
                  <a:lnTo>
                    <a:pt x="487" y="656"/>
                  </a:lnTo>
                  <a:lnTo>
                    <a:pt x="493" y="655"/>
                  </a:lnTo>
                  <a:lnTo>
                    <a:pt x="486" y="651"/>
                  </a:lnTo>
                  <a:lnTo>
                    <a:pt x="479" y="648"/>
                  </a:lnTo>
                  <a:lnTo>
                    <a:pt x="474" y="643"/>
                  </a:lnTo>
                  <a:lnTo>
                    <a:pt x="467" y="638"/>
                  </a:lnTo>
                  <a:lnTo>
                    <a:pt x="455" y="626"/>
                  </a:lnTo>
                  <a:lnTo>
                    <a:pt x="443" y="612"/>
                  </a:lnTo>
                  <a:lnTo>
                    <a:pt x="431" y="596"/>
                  </a:lnTo>
                  <a:lnTo>
                    <a:pt x="422" y="582"/>
                  </a:lnTo>
                  <a:lnTo>
                    <a:pt x="415" y="567"/>
                  </a:lnTo>
                  <a:lnTo>
                    <a:pt x="410" y="553"/>
                  </a:lnTo>
                  <a:lnTo>
                    <a:pt x="407" y="557"/>
                  </a:lnTo>
                  <a:lnTo>
                    <a:pt x="403" y="561"/>
                  </a:lnTo>
                  <a:lnTo>
                    <a:pt x="399" y="564"/>
                  </a:lnTo>
                  <a:lnTo>
                    <a:pt x="396" y="566"/>
                  </a:lnTo>
                  <a:lnTo>
                    <a:pt x="387" y="570"/>
                  </a:lnTo>
                  <a:lnTo>
                    <a:pt x="377" y="572"/>
                  </a:lnTo>
                  <a:lnTo>
                    <a:pt x="367" y="572"/>
                  </a:lnTo>
                  <a:lnTo>
                    <a:pt x="357" y="571"/>
                  </a:lnTo>
                  <a:lnTo>
                    <a:pt x="345" y="567"/>
                  </a:lnTo>
                  <a:lnTo>
                    <a:pt x="334" y="563"/>
                  </a:lnTo>
                  <a:lnTo>
                    <a:pt x="324" y="559"/>
                  </a:lnTo>
                  <a:lnTo>
                    <a:pt x="314" y="552"/>
                  </a:lnTo>
                  <a:lnTo>
                    <a:pt x="304" y="545"/>
                  </a:lnTo>
                  <a:lnTo>
                    <a:pt x="295" y="536"/>
                  </a:lnTo>
                  <a:lnTo>
                    <a:pt x="287" y="528"/>
                  </a:lnTo>
                  <a:lnTo>
                    <a:pt x="281" y="519"/>
                  </a:lnTo>
                  <a:lnTo>
                    <a:pt x="276" y="509"/>
                  </a:lnTo>
                  <a:lnTo>
                    <a:pt x="272" y="500"/>
                  </a:lnTo>
                  <a:lnTo>
                    <a:pt x="292" y="492"/>
                  </a:lnTo>
                  <a:lnTo>
                    <a:pt x="310" y="485"/>
                  </a:lnTo>
                  <a:lnTo>
                    <a:pt x="319" y="483"/>
                  </a:lnTo>
                  <a:lnTo>
                    <a:pt x="328" y="481"/>
                  </a:lnTo>
                  <a:lnTo>
                    <a:pt x="335" y="480"/>
                  </a:lnTo>
                  <a:lnTo>
                    <a:pt x="344" y="481"/>
                  </a:lnTo>
                  <a:lnTo>
                    <a:pt x="352" y="483"/>
                  </a:lnTo>
                  <a:lnTo>
                    <a:pt x="361" y="485"/>
                  </a:lnTo>
                  <a:lnTo>
                    <a:pt x="370" y="489"/>
                  </a:lnTo>
                  <a:lnTo>
                    <a:pt x="378" y="494"/>
                  </a:lnTo>
                  <a:lnTo>
                    <a:pt x="387" y="500"/>
                  </a:lnTo>
                  <a:lnTo>
                    <a:pt x="396" y="509"/>
                  </a:lnTo>
                  <a:lnTo>
                    <a:pt x="405" y="518"/>
                  </a:lnTo>
                  <a:lnTo>
                    <a:pt x="415" y="531"/>
                  </a:lnTo>
                  <a:lnTo>
                    <a:pt x="424" y="528"/>
                  </a:lnTo>
                  <a:lnTo>
                    <a:pt x="435" y="527"/>
                  </a:lnTo>
                  <a:lnTo>
                    <a:pt x="447" y="526"/>
                  </a:lnTo>
                  <a:lnTo>
                    <a:pt x="460" y="526"/>
                  </a:lnTo>
                  <a:lnTo>
                    <a:pt x="487" y="527"/>
                  </a:lnTo>
                  <a:lnTo>
                    <a:pt x="515" y="528"/>
                  </a:lnTo>
                  <a:lnTo>
                    <a:pt x="541" y="529"/>
                  </a:lnTo>
                  <a:lnTo>
                    <a:pt x="563" y="529"/>
                  </a:lnTo>
                  <a:lnTo>
                    <a:pt x="572" y="528"/>
                  </a:lnTo>
                  <a:lnTo>
                    <a:pt x="579" y="526"/>
                  </a:lnTo>
                  <a:lnTo>
                    <a:pt x="582" y="525"/>
                  </a:lnTo>
                  <a:lnTo>
                    <a:pt x="583" y="523"/>
                  </a:lnTo>
                  <a:lnTo>
                    <a:pt x="585" y="522"/>
                  </a:lnTo>
                  <a:lnTo>
                    <a:pt x="587" y="519"/>
                  </a:lnTo>
                  <a:lnTo>
                    <a:pt x="585" y="508"/>
                  </a:lnTo>
                  <a:lnTo>
                    <a:pt x="582" y="498"/>
                  </a:lnTo>
                  <a:lnTo>
                    <a:pt x="578" y="489"/>
                  </a:lnTo>
                  <a:lnTo>
                    <a:pt x="572" y="480"/>
                  </a:lnTo>
                  <a:lnTo>
                    <a:pt x="565" y="474"/>
                  </a:lnTo>
                  <a:lnTo>
                    <a:pt x="558" y="468"/>
                  </a:lnTo>
                  <a:lnTo>
                    <a:pt x="550" y="465"/>
                  </a:lnTo>
                  <a:lnTo>
                    <a:pt x="542" y="462"/>
                  </a:lnTo>
                  <a:lnTo>
                    <a:pt x="527" y="469"/>
                  </a:lnTo>
                  <a:lnTo>
                    <a:pt x="513" y="473"/>
                  </a:lnTo>
                  <a:lnTo>
                    <a:pt x="498" y="475"/>
                  </a:lnTo>
                  <a:lnTo>
                    <a:pt x="485" y="475"/>
                  </a:lnTo>
                  <a:lnTo>
                    <a:pt x="472" y="473"/>
                  </a:lnTo>
                  <a:lnTo>
                    <a:pt x="457" y="469"/>
                  </a:lnTo>
                  <a:lnTo>
                    <a:pt x="445" y="465"/>
                  </a:lnTo>
                  <a:lnTo>
                    <a:pt x="431" y="458"/>
                  </a:lnTo>
                  <a:lnTo>
                    <a:pt x="419" y="450"/>
                  </a:lnTo>
                  <a:lnTo>
                    <a:pt x="408" y="441"/>
                  </a:lnTo>
                  <a:lnTo>
                    <a:pt x="396" y="432"/>
                  </a:lnTo>
                  <a:lnTo>
                    <a:pt x="386" y="421"/>
                  </a:lnTo>
                  <a:lnTo>
                    <a:pt x="376" y="410"/>
                  </a:lnTo>
                  <a:lnTo>
                    <a:pt x="367" y="399"/>
                  </a:lnTo>
                  <a:lnTo>
                    <a:pt x="358" y="387"/>
                  </a:lnTo>
                  <a:lnTo>
                    <a:pt x="351" y="375"/>
                  </a:lnTo>
                  <a:lnTo>
                    <a:pt x="382" y="373"/>
                  </a:lnTo>
                  <a:lnTo>
                    <a:pt x="409" y="373"/>
                  </a:lnTo>
                  <a:lnTo>
                    <a:pt x="431" y="374"/>
                  </a:lnTo>
                  <a:lnTo>
                    <a:pt x="450" y="377"/>
                  </a:lnTo>
                  <a:lnTo>
                    <a:pt x="466" y="380"/>
                  </a:lnTo>
                  <a:lnTo>
                    <a:pt x="479" y="384"/>
                  </a:lnTo>
                  <a:lnTo>
                    <a:pt x="489" y="389"/>
                  </a:lnTo>
                  <a:lnTo>
                    <a:pt x="496" y="393"/>
                  </a:lnTo>
                  <a:lnTo>
                    <a:pt x="503" y="400"/>
                  </a:lnTo>
                  <a:lnTo>
                    <a:pt x="506" y="406"/>
                  </a:lnTo>
                  <a:lnTo>
                    <a:pt x="510" y="411"/>
                  </a:lnTo>
                  <a:lnTo>
                    <a:pt x="512" y="418"/>
                  </a:lnTo>
                  <a:lnTo>
                    <a:pt x="516" y="430"/>
                  </a:lnTo>
                  <a:lnTo>
                    <a:pt x="522" y="441"/>
                  </a:lnTo>
                  <a:lnTo>
                    <a:pt x="532" y="431"/>
                  </a:lnTo>
                  <a:lnTo>
                    <a:pt x="542" y="423"/>
                  </a:lnTo>
                  <a:lnTo>
                    <a:pt x="553" y="417"/>
                  </a:lnTo>
                  <a:lnTo>
                    <a:pt x="563" y="412"/>
                  </a:lnTo>
                  <a:lnTo>
                    <a:pt x="573" y="408"/>
                  </a:lnTo>
                  <a:lnTo>
                    <a:pt x="583" y="404"/>
                  </a:lnTo>
                  <a:lnTo>
                    <a:pt x="593" y="402"/>
                  </a:lnTo>
                  <a:lnTo>
                    <a:pt x="602" y="401"/>
                  </a:lnTo>
                  <a:lnTo>
                    <a:pt x="618" y="398"/>
                  </a:lnTo>
                  <a:lnTo>
                    <a:pt x="631" y="396"/>
                  </a:lnTo>
                  <a:lnTo>
                    <a:pt x="636" y="394"/>
                  </a:lnTo>
                  <a:lnTo>
                    <a:pt x="639" y="392"/>
                  </a:lnTo>
                  <a:lnTo>
                    <a:pt x="641" y="389"/>
                  </a:lnTo>
                  <a:lnTo>
                    <a:pt x="642" y="384"/>
                  </a:lnTo>
                  <a:lnTo>
                    <a:pt x="640" y="382"/>
                  </a:lnTo>
                  <a:lnTo>
                    <a:pt x="636" y="380"/>
                  </a:lnTo>
                  <a:lnTo>
                    <a:pt x="630" y="377"/>
                  </a:lnTo>
                  <a:lnTo>
                    <a:pt x="622" y="374"/>
                  </a:lnTo>
                  <a:lnTo>
                    <a:pt x="602" y="370"/>
                  </a:lnTo>
                  <a:lnTo>
                    <a:pt x="581" y="365"/>
                  </a:lnTo>
                  <a:lnTo>
                    <a:pt x="571" y="362"/>
                  </a:lnTo>
                  <a:lnTo>
                    <a:pt x="561" y="359"/>
                  </a:lnTo>
                  <a:lnTo>
                    <a:pt x="553" y="354"/>
                  </a:lnTo>
                  <a:lnTo>
                    <a:pt x="546" y="350"/>
                  </a:lnTo>
                  <a:lnTo>
                    <a:pt x="544" y="346"/>
                  </a:lnTo>
                  <a:lnTo>
                    <a:pt x="542" y="344"/>
                  </a:lnTo>
                  <a:lnTo>
                    <a:pt x="541" y="341"/>
                  </a:lnTo>
                  <a:lnTo>
                    <a:pt x="541" y="337"/>
                  </a:lnTo>
                  <a:lnTo>
                    <a:pt x="541" y="334"/>
                  </a:lnTo>
                  <a:lnTo>
                    <a:pt x="542" y="331"/>
                  </a:lnTo>
                  <a:lnTo>
                    <a:pt x="544" y="327"/>
                  </a:lnTo>
                  <a:lnTo>
                    <a:pt x="546" y="323"/>
                  </a:lnTo>
                  <a:lnTo>
                    <a:pt x="553" y="318"/>
                  </a:lnTo>
                  <a:lnTo>
                    <a:pt x="559" y="315"/>
                  </a:lnTo>
                  <a:lnTo>
                    <a:pt x="565" y="312"/>
                  </a:lnTo>
                  <a:lnTo>
                    <a:pt x="571" y="310"/>
                  </a:lnTo>
                  <a:lnTo>
                    <a:pt x="578" y="308"/>
                  </a:lnTo>
                  <a:lnTo>
                    <a:pt x="583" y="307"/>
                  </a:lnTo>
                  <a:lnTo>
                    <a:pt x="590" y="307"/>
                  </a:lnTo>
                  <a:lnTo>
                    <a:pt x="596" y="307"/>
                  </a:lnTo>
                  <a:lnTo>
                    <a:pt x="607" y="310"/>
                  </a:lnTo>
                  <a:lnTo>
                    <a:pt x="618" y="314"/>
                  </a:lnTo>
                  <a:lnTo>
                    <a:pt x="629" y="318"/>
                  </a:lnTo>
                  <a:lnTo>
                    <a:pt x="640" y="325"/>
                  </a:lnTo>
                  <a:lnTo>
                    <a:pt x="659" y="337"/>
                  </a:lnTo>
                  <a:lnTo>
                    <a:pt x="677" y="349"/>
                  </a:lnTo>
                  <a:lnTo>
                    <a:pt x="685" y="352"/>
                  </a:lnTo>
                  <a:lnTo>
                    <a:pt x="692" y="354"/>
                  </a:lnTo>
                  <a:lnTo>
                    <a:pt x="695" y="355"/>
                  </a:lnTo>
                  <a:lnTo>
                    <a:pt x="698" y="355"/>
                  </a:lnTo>
                  <a:lnTo>
                    <a:pt x="700" y="354"/>
                  </a:lnTo>
                  <a:lnTo>
                    <a:pt x="703" y="353"/>
                  </a:lnTo>
                  <a:lnTo>
                    <a:pt x="702" y="341"/>
                  </a:lnTo>
                  <a:lnTo>
                    <a:pt x="698" y="331"/>
                  </a:lnTo>
                  <a:lnTo>
                    <a:pt x="694" y="321"/>
                  </a:lnTo>
                  <a:lnTo>
                    <a:pt x="688" y="312"/>
                  </a:lnTo>
                  <a:lnTo>
                    <a:pt x="676" y="296"/>
                  </a:lnTo>
                  <a:lnTo>
                    <a:pt x="664" y="280"/>
                  </a:lnTo>
                  <a:lnTo>
                    <a:pt x="659" y="273"/>
                  </a:lnTo>
                  <a:lnTo>
                    <a:pt x="656" y="266"/>
                  </a:lnTo>
                  <a:lnTo>
                    <a:pt x="654" y="258"/>
                  </a:lnTo>
                  <a:lnTo>
                    <a:pt x="654" y="250"/>
                  </a:lnTo>
                  <a:lnTo>
                    <a:pt x="655" y="246"/>
                  </a:lnTo>
                  <a:lnTo>
                    <a:pt x="657" y="241"/>
                  </a:lnTo>
                  <a:lnTo>
                    <a:pt x="659" y="237"/>
                  </a:lnTo>
                  <a:lnTo>
                    <a:pt x="663" y="232"/>
                  </a:lnTo>
                  <a:lnTo>
                    <a:pt x="671" y="222"/>
                  </a:lnTo>
                  <a:lnTo>
                    <a:pt x="684" y="212"/>
                  </a:lnTo>
                  <a:lnTo>
                    <a:pt x="687" y="211"/>
                  </a:lnTo>
                  <a:lnTo>
                    <a:pt x="690" y="212"/>
                  </a:lnTo>
                  <a:lnTo>
                    <a:pt x="694" y="215"/>
                  </a:lnTo>
                  <a:lnTo>
                    <a:pt x="697" y="219"/>
                  </a:lnTo>
                  <a:lnTo>
                    <a:pt x="704" y="231"/>
                  </a:lnTo>
                  <a:lnTo>
                    <a:pt x="711" y="246"/>
                  </a:lnTo>
                  <a:lnTo>
                    <a:pt x="717" y="260"/>
                  </a:lnTo>
                  <a:lnTo>
                    <a:pt x="726" y="273"/>
                  </a:lnTo>
                  <a:lnTo>
                    <a:pt x="732" y="278"/>
                  </a:lnTo>
                  <a:lnTo>
                    <a:pt x="737" y="282"/>
                  </a:lnTo>
                  <a:lnTo>
                    <a:pt x="744" y="284"/>
                  </a:lnTo>
                  <a:lnTo>
                    <a:pt x="752" y="284"/>
                  </a:lnTo>
                  <a:lnTo>
                    <a:pt x="757" y="283"/>
                  </a:lnTo>
                  <a:lnTo>
                    <a:pt x="762" y="278"/>
                  </a:lnTo>
                  <a:lnTo>
                    <a:pt x="765" y="274"/>
                  </a:lnTo>
                  <a:lnTo>
                    <a:pt x="767" y="267"/>
                  </a:lnTo>
                  <a:lnTo>
                    <a:pt x="773" y="253"/>
                  </a:lnTo>
                  <a:lnTo>
                    <a:pt x="776" y="236"/>
                  </a:lnTo>
                  <a:lnTo>
                    <a:pt x="779" y="228"/>
                  </a:lnTo>
                  <a:lnTo>
                    <a:pt x="781" y="220"/>
                  </a:lnTo>
                  <a:lnTo>
                    <a:pt x="783" y="213"/>
                  </a:lnTo>
                  <a:lnTo>
                    <a:pt x="786" y="207"/>
                  </a:lnTo>
                  <a:lnTo>
                    <a:pt x="791" y="202"/>
                  </a:lnTo>
                  <a:lnTo>
                    <a:pt x="795" y="199"/>
                  </a:lnTo>
                  <a:lnTo>
                    <a:pt x="801" y="198"/>
                  </a:lnTo>
                  <a:lnTo>
                    <a:pt x="808" y="198"/>
                  </a:lnTo>
                  <a:lnTo>
                    <a:pt x="817" y="202"/>
                  </a:lnTo>
                  <a:lnTo>
                    <a:pt x="822" y="208"/>
                  </a:lnTo>
                  <a:lnTo>
                    <a:pt x="826" y="215"/>
                  </a:lnTo>
                  <a:lnTo>
                    <a:pt x="827" y="220"/>
                  </a:lnTo>
                  <a:lnTo>
                    <a:pt x="826" y="227"/>
                  </a:lnTo>
                  <a:lnTo>
                    <a:pt x="823" y="234"/>
                  </a:lnTo>
                  <a:lnTo>
                    <a:pt x="819" y="239"/>
                  </a:lnTo>
                  <a:lnTo>
                    <a:pt x="814" y="246"/>
                  </a:lnTo>
                  <a:lnTo>
                    <a:pt x="804" y="258"/>
                  </a:lnTo>
                  <a:lnTo>
                    <a:pt x="794" y="269"/>
                  </a:lnTo>
                  <a:lnTo>
                    <a:pt x="791" y="274"/>
                  </a:lnTo>
                  <a:lnTo>
                    <a:pt x="788" y="278"/>
                  </a:lnTo>
                  <a:lnTo>
                    <a:pt x="788" y="282"/>
                  </a:lnTo>
                  <a:lnTo>
                    <a:pt x="789" y="284"/>
                  </a:lnTo>
                  <a:lnTo>
                    <a:pt x="793" y="293"/>
                  </a:lnTo>
                  <a:lnTo>
                    <a:pt x="801" y="299"/>
                  </a:lnTo>
                  <a:lnTo>
                    <a:pt x="809" y="306"/>
                  </a:lnTo>
                  <a:lnTo>
                    <a:pt x="818" y="312"/>
                  </a:lnTo>
                  <a:lnTo>
                    <a:pt x="828" y="316"/>
                  </a:lnTo>
                  <a:lnTo>
                    <a:pt x="838" y="320"/>
                  </a:lnTo>
                  <a:lnTo>
                    <a:pt x="847" y="322"/>
                  </a:lnTo>
                  <a:lnTo>
                    <a:pt x="855" y="322"/>
                  </a:lnTo>
                  <a:lnTo>
                    <a:pt x="857" y="311"/>
                  </a:lnTo>
                  <a:lnTo>
                    <a:pt x="860" y="301"/>
                  </a:lnTo>
                  <a:lnTo>
                    <a:pt x="863" y="292"/>
                  </a:lnTo>
                  <a:lnTo>
                    <a:pt x="867" y="285"/>
                  </a:lnTo>
                  <a:lnTo>
                    <a:pt x="874" y="273"/>
                  </a:lnTo>
                  <a:lnTo>
                    <a:pt x="881" y="264"/>
                  </a:lnTo>
                  <a:lnTo>
                    <a:pt x="887" y="256"/>
                  </a:lnTo>
                  <a:lnTo>
                    <a:pt x="893" y="248"/>
                  </a:lnTo>
                  <a:lnTo>
                    <a:pt x="894" y="245"/>
                  </a:lnTo>
                  <a:lnTo>
                    <a:pt x="895" y="240"/>
                  </a:lnTo>
                  <a:lnTo>
                    <a:pt x="895" y="235"/>
                  </a:lnTo>
                  <a:lnTo>
                    <a:pt x="895" y="229"/>
                  </a:lnTo>
                  <a:lnTo>
                    <a:pt x="891" y="216"/>
                  </a:lnTo>
                  <a:lnTo>
                    <a:pt x="889" y="203"/>
                  </a:lnTo>
                  <a:lnTo>
                    <a:pt x="887" y="192"/>
                  </a:lnTo>
                  <a:lnTo>
                    <a:pt x="887" y="180"/>
                  </a:lnTo>
                  <a:lnTo>
                    <a:pt x="887" y="170"/>
                  </a:lnTo>
                  <a:lnTo>
                    <a:pt x="888" y="159"/>
                  </a:lnTo>
                  <a:lnTo>
                    <a:pt x="890" y="150"/>
                  </a:lnTo>
                  <a:lnTo>
                    <a:pt x="894" y="140"/>
                  </a:lnTo>
                  <a:lnTo>
                    <a:pt x="898" y="132"/>
                  </a:lnTo>
                  <a:lnTo>
                    <a:pt x="903" y="124"/>
                  </a:lnTo>
                  <a:lnTo>
                    <a:pt x="909" y="117"/>
                  </a:lnTo>
                  <a:lnTo>
                    <a:pt x="916" y="111"/>
                  </a:lnTo>
                  <a:lnTo>
                    <a:pt x="925" y="106"/>
                  </a:lnTo>
                  <a:lnTo>
                    <a:pt x="934" y="102"/>
                  </a:lnTo>
                  <a:lnTo>
                    <a:pt x="944" y="98"/>
                  </a:lnTo>
                  <a:lnTo>
                    <a:pt x="956" y="96"/>
                  </a:lnTo>
                  <a:lnTo>
                    <a:pt x="961" y="96"/>
                  </a:lnTo>
                  <a:lnTo>
                    <a:pt x="965" y="97"/>
                  </a:lnTo>
                  <a:lnTo>
                    <a:pt x="967" y="100"/>
                  </a:lnTo>
                  <a:lnTo>
                    <a:pt x="970" y="102"/>
                  </a:lnTo>
                  <a:lnTo>
                    <a:pt x="971" y="104"/>
                  </a:lnTo>
                  <a:lnTo>
                    <a:pt x="972" y="107"/>
                  </a:lnTo>
                  <a:lnTo>
                    <a:pt x="972" y="111"/>
                  </a:lnTo>
                  <a:lnTo>
                    <a:pt x="972" y="115"/>
                  </a:lnTo>
                  <a:lnTo>
                    <a:pt x="965" y="134"/>
                  </a:lnTo>
                  <a:lnTo>
                    <a:pt x="956" y="157"/>
                  </a:lnTo>
                  <a:lnTo>
                    <a:pt x="951" y="168"/>
                  </a:lnTo>
                  <a:lnTo>
                    <a:pt x="947" y="179"/>
                  </a:lnTo>
                  <a:lnTo>
                    <a:pt x="945" y="190"/>
                  </a:lnTo>
                  <a:lnTo>
                    <a:pt x="944" y="201"/>
                  </a:lnTo>
                  <a:lnTo>
                    <a:pt x="945" y="206"/>
                  </a:lnTo>
                  <a:lnTo>
                    <a:pt x="946" y="210"/>
                  </a:lnTo>
                  <a:lnTo>
                    <a:pt x="948" y="215"/>
                  </a:lnTo>
                  <a:lnTo>
                    <a:pt x="952" y="219"/>
                  </a:lnTo>
                  <a:lnTo>
                    <a:pt x="955" y="222"/>
                  </a:lnTo>
                  <a:lnTo>
                    <a:pt x="961" y="226"/>
                  </a:lnTo>
                  <a:lnTo>
                    <a:pt x="966" y="228"/>
                  </a:lnTo>
                  <a:lnTo>
                    <a:pt x="974" y="230"/>
                  </a:lnTo>
                  <a:lnTo>
                    <a:pt x="980" y="229"/>
                  </a:lnTo>
                  <a:lnTo>
                    <a:pt x="986" y="227"/>
                  </a:lnTo>
                  <a:lnTo>
                    <a:pt x="993" y="224"/>
                  </a:lnTo>
                  <a:lnTo>
                    <a:pt x="1000" y="219"/>
                  </a:lnTo>
                  <a:lnTo>
                    <a:pt x="1005" y="215"/>
                  </a:lnTo>
                  <a:lnTo>
                    <a:pt x="1010" y="209"/>
                  </a:lnTo>
                  <a:lnTo>
                    <a:pt x="1012" y="203"/>
                  </a:lnTo>
                  <a:lnTo>
                    <a:pt x="1014" y="198"/>
                  </a:lnTo>
                  <a:lnTo>
                    <a:pt x="1015" y="178"/>
                  </a:lnTo>
                  <a:lnTo>
                    <a:pt x="1016" y="158"/>
                  </a:lnTo>
                  <a:lnTo>
                    <a:pt x="1019" y="138"/>
                  </a:lnTo>
                  <a:lnTo>
                    <a:pt x="1022" y="120"/>
                  </a:lnTo>
                  <a:lnTo>
                    <a:pt x="1024" y="111"/>
                  </a:lnTo>
                  <a:lnTo>
                    <a:pt x="1028" y="103"/>
                  </a:lnTo>
                  <a:lnTo>
                    <a:pt x="1030" y="96"/>
                  </a:lnTo>
                  <a:lnTo>
                    <a:pt x="1034" y="91"/>
                  </a:lnTo>
                  <a:lnTo>
                    <a:pt x="1038" y="86"/>
                  </a:lnTo>
                  <a:lnTo>
                    <a:pt x="1043" y="83"/>
                  </a:lnTo>
                  <a:lnTo>
                    <a:pt x="1049" y="81"/>
                  </a:lnTo>
                  <a:lnTo>
                    <a:pt x="1054" y="79"/>
                  </a:lnTo>
                  <a:lnTo>
                    <a:pt x="1059" y="79"/>
                  </a:lnTo>
                  <a:lnTo>
                    <a:pt x="1062" y="81"/>
                  </a:lnTo>
                  <a:lnTo>
                    <a:pt x="1064" y="83"/>
                  </a:lnTo>
                  <a:lnTo>
                    <a:pt x="1066" y="85"/>
                  </a:lnTo>
                  <a:lnTo>
                    <a:pt x="1066" y="94"/>
                  </a:lnTo>
                  <a:lnTo>
                    <a:pt x="1063" y="105"/>
                  </a:lnTo>
                  <a:lnTo>
                    <a:pt x="1060" y="119"/>
                  </a:lnTo>
                  <a:lnTo>
                    <a:pt x="1058" y="134"/>
                  </a:lnTo>
                  <a:lnTo>
                    <a:pt x="1057" y="142"/>
                  </a:lnTo>
                  <a:lnTo>
                    <a:pt x="1056" y="151"/>
                  </a:lnTo>
                  <a:lnTo>
                    <a:pt x="1057" y="160"/>
                  </a:lnTo>
                  <a:lnTo>
                    <a:pt x="1058" y="170"/>
                  </a:lnTo>
                  <a:lnTo>
                    <a:pt x="1059" y="173"/>
                  </a:lnTo>
                  <a:lnTo>
                    <a:pt x="1061" y="176"/>
                  </a:lnTo>
                  <a:lnTo>
                    <a:pt x="1064" y="179"/>
                  </a:lnTo>
                  <a:lnTo>
                    <a:pt x="1068" y="181"/>
                  </a:lnTo>
                  <a:lnTo>
                    <a:pt x="1077" y="184"/>
                  </a:lnTo>
                  <a:lnTo>
                    <a:pt x="1088" y="187"/>
                  </a:lnTo>
                  <a:lnTo>
                    <a:pt x="1100" y="187"/>
                  </a:lnTo>
                  <a:lnTo>
                    <a:pt x="1111" y="184"/>
                  </a:lnTo>
                  <a:lnTo>
                    <a:pt x="1117" y="183"/>
                  </a:lnTo>
                  <a:lnTo>
                    <a:pt x="1121" y="181"/>
                  </a:lnTo>
                  <a:lnTo>
                    <a:pt x="1126" y="179"/>
                  </a:lnTo>
                  <a:lnTo>
                    <a:pt x="1129" y="176"/>
                  </a:lnTo>
                  <a:lnTo>
                    <a:pt x="1123" y="171"/>
                  </a:lnTo>
                  <a:lnTo>
                    <a:pt x="1117" y="165"/>
                  </a:lnTo>
                  <a:lnTo>
                    <a:pt x="1112" y="159"/>
                  </a:lnTo>
                  <a:lnTo>
                    <a:pt x="1109" y="150"/>
                  </a:lnTo>
                  <a:lnTo>
                    <a:pt x="1107" y="141"/>
                  </a:lnTo>
                  <a:lnTo>
                    <a:pt x="1106" y="131"/>
                  </a:lnTo>
                  <a:lnTo>
                    <a:pt x="1105" y="121"/>
                  </a:lnTo>
                  <a:lnTo>
                    <a:pt x="1105" y="111"/>
                  </a:lnTo>
                  <a:lnTo>
                    <a:pt x="1106" y="101"/>
                  </a:lnTo>
                  <a:lnTo>
                    <a:pt x="1108" y="92"/>
                  </a:lnTo>
                  <a:lnTo>
                    <a:pt x="1109" y="83"/>
                  </a:lnTo>
                  <a:lnTo>
                    <a:pt x="1112" y="75"/>
                  </a:lnTo>
                  <a:lnTo>
                    <a:pt x="1115" y="68"/>
                  </a:lnTo>
                  <a:lnTo>
                    <a:pt x="1118" y="63"/>
                  </a:lnTo>
                  <a:lnTo>
                    <a:pt x="1121" y="59"/>
                  </a:lnTo>
                  <a:lnTo>
                    <a:pt x="1125" y="58"/>
                  </a:lnTo>
                  <a:lnTo>
                    <a:pt x="1128" y="58"/>
                  </a:lnTo>
                  <a:lnTo>
                    <a:pt x="1130" y="59"/>
                  </a:lnTo>
                  <a:lnTo>
                    <a:pt x="1133" y="62"/>
                  </a:lnTo>
                  <a:lnTo>
                    <a:pt x="1135" y="65"/>
                  </a:lnTo>
                  <a:lnTo>
                    <a:pt x="1139" y="73"/>
                  </a:lnTo>
                  <a:lnTo>
                    <a:pt x="1143" y="83"/>
                  </a:lnTo>
                  <a:lnTo>
                    <a:pt x="1146" y="94"/>
                  </a:lnTo>
                  <a:lnTo>
                    <a:pt x="1148" y="107"/>
                  </a:lnTo>
                  <a:lnTo>
                    <a:pt x="1149" y="122"/>
                  </a:lnTo>
                  <a:lnTo>
                    <a:pt x="1150" y="136"/>
                  </a:lnTo>
                  <a:lnTo>
                    <a:pt x="1164" y="129"/>
                  </a:lnTo>
                  <a:lnTo>
                    <a:pt x="1174" y="124"/>
                  </a:lnTo>
                  <a:lnTo>
                    <a:pt x="1178" y="123"/>
                  </a:lnTo>
                  <a:lnTo>
                    <a:pt x="1182" y="123"/>
                  </a:lnTo>
                  <a:lnTo>
                    <a:pt x="1185" y="123"/>
                  </a:lnTo>
                  <a:lnTo>
                    <a:pt x="1187" y="124"/>
                  </a:lnTo>
                  <a:lnTo>
                    <a:pt x="1192" y="128"/>
                  </a:lnTo>
                  <a:lnTo>
                    <a:pt x="1196" y="132"/>
                  </a:lnTo>
                  <a:lnTo>
                    <a:pt x="1200" y="139"/>
                  </a:lnTo>
                  <a:lnTo>
                    <a:pt x="1203" y="146"/>
                  </a:lnTo>
                  <a:lnTo>
                    <a:pt x="1205" y="151"/>
                  </a:lnTo>
                  <a:lnTo>
                    <a:pt x="1207" y="154"/>
                  </a:lnTo>
                  <a:lnTo>
                    <a:pt x="1211" y="157"/>
                  </a:lnTo>
                  <a:lnTo>
                    <a:pt x="1214" y="159"/>
                  </a:lnTo>
                  <a:lnTo>
                    <a:pt x="1222" y="163"/>
                  </a:lnTo>
                  <a:lnTo>
                    <a:pt x="1230" y="165"/>
                  </a:lnTo>
                  <a:lnTo>
                    <a:pt x="1239" y="165"/>
                  </a:lnTo>
                  <a:lnTo>
                    <a:pt x="1249" y="165"/>
                  </a:lnTo>
                  <a:lnTo>
                    <a:pt x="1258" y="164"/>
                  </a:lnTo>
                  <a:lnTo>
                    <a:pt x="1265" y="162"/>
                  </a:lnTo>
                  <a:lnTo>
                    <a:pt x="1268" y="158"/>
                  </a:lnTo>
                  <a:lnTo>
                    <a:pt x="1269" y="152"/>
                  </a:lnTo>
                  <a:lnTo>
                    <a:pt x="1270" y="148"/>
                  </a:lnTo>
                  <a:lnTo>
                    <a:pt x="1271" y="143"/>
                  </a:lnTo>
                  <a:lnTo>
                    <a:pt x="1270" y="134"/>
                  </a:lnTo>
                  <a:lnTo>
                    <a:pt x="1268" y="125"/>
                  </a:lnTo>
                  <a:lnTo>
                    <a:pt x="1263" y="117"/>
                  </a:lnTo>
                  <a:lnTo>
                    <a:pt x="1259" y="109"/>
                  </a:lnTo>
                  <a:lnTo>
                    <a:pt x="1253" y="101"/>
                  </a:lnTo>
                  <a:lnTo>
                    <a:pt x="1248" y="92"/>
                  </a:lnTo>
                  <a:lnTo>
                    <a:pt x="1243" y="84"/>
                  </a:lnTo>
                  <a:lnTo>
                    <a:pt x="1238" y="76"/>
                  </a:lnTo>
                  <a:lnTo>
                    <a:pt x="1234" y="69"/>
                  </a:lnTo>
                  <a:lnTo>
                    <a:pt x="1231" y="62"/>
                  </a:lnTo>
                  <a:lnTo>
                    <a:pt x="1230" y="54"/>
                  </a:lnTo>
                  <a:lnTo>
                    <a:pt x="1231" y="47"/>
                  </a:lnTo>
                  <a:lnTo>
                    <a:pt x="1232" y="43"/>
                  </a:lnTo>
                  <a:lnTo>
                    <a:pt x="1234" y="39"/>
                  </a:lnTo>
                  <a:lnTo>
                    <a:pt x="1236" y="36"/>
                  </a:lnTo>
                  <a:lnTo>
                    <a:pt x="1240" y="31"/>
                  </a:lnTo>
                  <a:lnTo>
                    <a:pt x="1248" y="28"/>
                  </a:lnTo>
                  <a:lnTo>
                    <a:pt x="1257" y="27"/>
                  </a:lnTo>
                  <a:lnTo>
                    <a:pt x="1264" y="26"/>
                  </a:lnTo>
                  <a:lnTo>
                    <a:pt x="1271" y="27"/>
                  </a:lnTo>
                  <a:lnTo>
                    <a:pt x="1279" y="29"/>
                  </a:lnTo>
                  <a:lnTo>
                    <a:pt x="1286" y="33"/>
                  </a:lnTo>
                  <a:lnTo>
                    <a:pt x="1291" y="38"/>
                  </a:lnTo>
                  <a:lnTo>
                    <a:pt x="1297" y="44"/>
                  </a:lnTo>
                  <a:lnTo>
                    <a:pt x="1299" y="50"/>
                  </a:lnTo>
                  <a:lnTo>
                    <a:pt x="1300" y="57"/>
                  </a:lnTo>
                  <a:lnTo>
                    <a:pt x="1300" y="63"/>
                  </a:lnTo>
                  <a:lnTo>
                    <a:pt x="1300" y="68"/>
                  </a:lnTo>
                  <a:lnTo>
                    <a:pt x="1300" y="78"/>
                  </a:lnTo>
                  <a:lnTo>
                    <a:pt x="1299" y="88"/>
                  </a:lnTo>
                  <a:lnTo>
                    <a:pt x="1300" y="94"/>
                  </a:lnTo>
                  <a:lnTo>
                    <a:pt x="1301" y="100"/>
                  </a:lnTo>
                  <a:lnTo>
                    <a:pt x="1303" y="106"/>
                  </a:lnTo>
                  <a:lnTo>
                    <a:pt x="1306" y="113"/>
                  </a:lnTo>
                  <a:lnTo>
                    <a:pt x="1311" y="121"/>
                  </a:lnTo>
                  <a:lnTo>
                    <a:pt x="1317" y="130"/>
                  </a:lnTo>
                  <a:lnTo>
                    <a:pt x="1325" y="140"/>
                  </a:lnTo>
                  <a:lnTo>
                    <a:pt x="1335" y="151"/>
                  </a:lnTo>
                  <a:lnTo>
                    <a:pt x="1339" y="145"/>
                  </a:lnTo>
                  <a:lnTo>
                    <a:pt x="1345" y="142"/>
                  </a:lnTo>
                  <a:lnTo>
                    <a:pt x="1349" y="140"/>
                  </a:lnTo>
                  <a:lnTo>
                    <a:pt x="1354" y="139"/>
                  </a:lnTo>
                  <a:lnTo>
                    <a:pt x="1358" y="138"/>
                  </a:lnTo>
                  <a:lnTo>
                    <a:pt x="1361" y="136"/>
                  </a:lnTo>
                  <a:lnTo>
                    <a:pt x="1364" y="134"/>
                  </a:lnTo>
                  <a:lnTo>
                    <a:pt x="1364" y="131"/>
                  </a:lnTo>
                  <a:lnTo>
                    <a:pt x="1354" y="114"/>
                  </a:lnTo>
                  <a:lnTo>
                    <a:pt x="1345" y="97"/>
                  </a:lnTo>
                  <a:lnTo>
                    <a:pt x="1341" y="88"/>
                  </a:lnTo>
                  <a:lnTo>
                    <a:pt x="1339" y="81"/>
                  </a:lnTo>
                  <a:lnTo>
                    <a:pt x="1337" y="72"/>
                  </a:lnTo>
                  <a:lnTo>
                    <a:pt x="1337" y="64"/>
                  </a:lnTo>
                  <a:lnTo>
                    <a:pt x="1337" y="55"/>
                  </a:lnTo>
                  <a:lnTo>
                    <a:pt x="1339" y="47"/>
                  </a:lnTo>
                  <a:lnTo>
                    <a:pt x="1342" y="38"/>
                  </a:lnTo>
                  <a:lnTo>
                    <a:pt x="1347" y="30"/>
                  </a:lnTo>
                  <a:lnTo>
                    <a:pt x="1354" y="23"/>
                  </a:lnTo>
                  <a:lnTo>
                    <a:pt x="1361" y="15"/>
                  </a:lnTo>
                  <a:lnTo>
                    <a:pt x="1370" y="8"/>
                  </a:lnTo>
                  <a:lnTo>
                    <a:pt x="1382" y="0"/>
                  </a:lnTo>
                  <a:lnTo>
                    <a:pt x="1397" y="193"/>
                  </a:lnTo>
                  <a:lnTo>
                    <a:pt x="1411" y="385"/>
                  </a:lnTo>
                  <a:lnTo>
                    <a:pt x="1423" y="576"/>
                  </a:lnTo>
                  <a:lnTo>
                    <a:pt x="1433" y="766"/>
                  </a:lnTo>
                  <a:lnTo>
                    <a:pt x="1436" y="860"/>
                  </a:lnTo>
                  <a:lnTo>
                    <a:pt x="1440" y="955"/>
                  </a:lnTo>
                  <a:lnTo>
                    <a:pt x="1443" y="1049"/>
                  </a:lnTo>
                  <a:lnTo>
                    <a:pt x="1445" y="1144"/>
                  </a:lnTo>
                  <a:lnTo>
                    <a:pt x="1446" y="1237"/>
                  </a:lnTo>
                  <a:lnTo>
                    <a:pt x="1447" y="1331"/>
                  </a:lnTo>
                  <a:lnTo>
                    <a:pt x="1447" y="1426"/>
                  </a:lnTo>
                  <a:lnTo>
                    <a:pt x="1446" y="1521"/>
                  </a:lnTo>
                  <a:lnTo>
                    <a:pt x="1445" y="1616"/>
                  </a:lnTo>
                  <a:lnTo>
                    <a:pt x="1443" y="1711"/>
                  </a:lnTo>
                  <a:lnTo>
                    <a:pt x="1441" y="1806"/>
                  </a:lnTo>
                  <a:lnTo>
                    <a:pt x="1436" y="1901"/>
                  </a:lnTo>
                  <a:lnTo>
                    <a:pt x="1432" y="1997"/>
                  </a:lnTo>
                  <a:lnTo>
                    <a:pt x="1426" y="2093"/>
                  </a:lnTo>
                  <a:lnTo>
                    <a:pt x="1420" y="2190"/>
                  </a:lnTo>
                  <a:lnTo>
                    <a:pt x="1412" y="2287"/>
                  </a:lnTo>
                  <a:lnTo>
                    <a:pt x="1404" y="2385"/>
                  </a:lnTo>
                  <a:lnTo>
                    <a:pt x="1394" y="2484"/>
                  </a:lnTo>
                  <a:lnTo>
                    <a:pt x="1384" y="2582"/>
                  </a:lnTo>
                  <a:lnTo>
                    <a:pt x="1371" y="2681"/>
                  </a:lnTo>
                  <a:lnTo>
                    <a:pt x="1359" y="2782"/>
                  </a:lnTo>
                  <a:lnTo>
                    <a:pt x="1346" y="2883"/>
                  </a:lnTo>
                  <a:lnTo>
                    <a:pt x="1330" y="2985"/>
                  </a:lnTo>
                  <a:lnTo>
                    <a:pt x="1315" y="3088"/>
                  </a:lnTo>
                  <a:lnTo>
                    <a:pt x="1288" y="3090"/>
                  </a:lnTo>
                  <a:lnTo>
                    <a:pt x="1261" y="3091"/>
                  </a:lnTo>
                  <a:lnTo>
                    <a:pt x="1234" y="3091"/>
                  </a:lnTo>
                  <a:lnTo>
                    <a:pt x="1207" y="3091"/>
                  </a:lnTo>
                  <a:lnTo>
                    <a:pt x="1154" y="3089"/>
                  </a:lnTo>
                  <a:lnTo>
                    <a:pt x="1101" y="3084"/>
                  </a:lnTo>
                  <a:lnTo>
                    <a:pt x="1051" y="3080"/>
                  </a:lnTo>
                  <a:lnTo>
                    <a:pt x="1003" y="3077"/>
                  </a:lnTo>
                  <a:lnTo>
                    <a:pt x="980" y="3077"/>
                  </a:lnTo>
                  <a:lnTo>
                    <a:pt x="958" y="3075"/>
                  </a:lnTo>
                  <a:lnTo>
                    <a:pt x="937" y="3077"/>
                  </a:lnTo>
                  <a:lnTo>
                    <a:pt x="917" y="3078"/>
                  </a:lnTo>
                  <a:lnTo>
                    <a:pt x="882" y="3081"/>
                  </a:lnTo>
                  <a:lnTo>
                    <a:pt x="852" y="3082"/>
                  </a:lnTo>
                  <a:lnTo>
                    <a:pt x="827" y="3084"/>
                  </a:lnTo>
                  <a:lnTo>
                    <a:pt x="805" y="3084"/>
                  </a:lnTo>
                  <a:lnTo>
                    <a:pt x="786" y="3084"/>
                  </a:lnTo>
                  <a:lnTo>
                    <a:pt x="771" y="3083"/>
                  </a:lnTo>
                  <a:lnTo>
                    <a:pt x="759" y="3082"/>
                  </a:lnTo>
                  <a:lnTo>
                    <a:pt x="747" y="3081"/>
                  </a:lnTo>
                  <a:lnTo>
                    <a:pt x="731" y="3078"/>
                  </a:lnTo>
                  <a:lnTo>
                    <a:pt x="717" y="3074"/>
                  </a:lnTo>
                  <a:lnTo>
                    <a:pt x="705" y="3071"/>
                  </a:lnTo>
                  <a:lnTo>
                    <a:pt x="689" y="3070"/>
                  </a:lnTo>
                  <a:lnTo>
                    <a:pt x="668" y="3071"/>
                  </a:lnTo>
                  <a:lnTo>
                    <a:pt x="648" y="3072"/>
                  </a:lnTo>
                  <a:lnTo>
                    <a:pt x="626" y="3075"/>
                  </a:lnTo>
                  <a:lnTo>
                    <a:pt x="600" y="3078"/>
                  </a:lnTo>
                  <a:lnTo>
                    <a:pt x="569" y="3080"/>
                  </a:lnTo>
                  <a:lnTo>
                    <a:pt x="531" y="3080"/>
                  </a:lnTo>
                  <a:lnTo>
                    <a:pt x="483" y="3079"/>
                  </a:lnTo>
                  <a:lnTo>
                    <a:pt x="424" y="3075"/>
                  </a:lnTo>
                  <a:close/>
                  <a:moveTo>
                    <a:pt x="996" y="440"/>
                  </a:moveTo>
                  <a:lnTo>
                    <a:pt x="989" y="428"/>
                  </a:lnTo>
                  <a:lnTo>
                    <a:pt x="982" y="416"/>
                  </a:lnTo>
                  <a:lnTo>
                    <a:pt x="975" y="403"/>
                  </a:lnTo>
                  <a:lnTo>
                    <a:pt x="970" y="390"/>
                  </a:lnTo>
                  <a:lnTo>
                    <a:pt x="965" y="377"/>
                  </a:lnTo>
                  <a:lnTo>
                    <a:pt x="962" y="362"/>
                  </a:lnTo>
                  <a:lnTo>
                    <a:pt x="958" y="347"/>
                  </a:lnTo>
                  <a:lnTo>
                    <a:pt x="956" y="333"/>
                  </a:lnTo>
                  <a:lnTo>
                    <a:pt x="956" y="318"/>
                  </a:lnTo>
                  <a:lnTo>
                    <a:pt x="958" y="305"/>
                  </a:lnTo>
                  <a:lnTo>
                    <a:pt x="960" y="298"/>
                  </a:lnTo>
                  <a:lnTo>
                    <a:pt x="962" y="293"/>
                  </a:lnTo>
                  <a:lnTo>
                    <a:pt x="964" y="287"/>
                  </a:lnTo>
                  <a:lnTo>
                    <a:pt x="967" y="282"/>
                  </a:lnTo>
                  <a:lnTo>
                    <a:pt x="971" y="278"/>
                  </a:lnTo>
                  <a:lnTo>
                    <a:pt x="975" y="275"/>
                  </a:lnTo>
                  <a:lnTo>
                    <a:pt x="980" y="273"/>
                  </a:lnTo>
                  <a:lnTo>
                    <a:pt x="985" y="272"/>
                  </a:lnTo>
                  <a:lnTo>
                    <a:pt x="992" y="272"/>
                  </a:lnTo>
                  <a:lnTo>
                    <a:pt x="999" y="273"/>
                  </a:lnTo>
                  <a:lnTo>
                    <a:pt x="1005" y="275"/>
                  </a:lnTo>
                  <a:lnTo>
                    <a:pt x="1014" y="278"/>
                  </a:lnTo>
                  <a:lnTo>
                    <a:pt x="1023" y="282"/>
                  </a:lnTo>
                  <a:lnTo>
                    <a:pt x="1033" y="286"/>
                  </a:lnTo>
                  <a:lnTo>
                    <a:pt x="1041" y="292"/>
                  </a:lnTo>
                  <a:lnTo>
                    <a:pt x="1049" y="298"/>
                  </a:lnTo>
                  <a:lnTo>
                    <a:pt x="1056" y="307"/>
                  </a:lnTo>
                  <a:lnTo>
                    <a:pt x="1061" y="317"/>
                  </a:lnTo>
                  <a:lnTo>
                    <a:pt x="1066" y="329"/>
                  </a:lnTo>
                  <a:lnTo>
                    <a:pt x="1068" y="342"/>
                  </a:lnTo>
                  <a:lnTo>
                    <a:pt x="1067" y="347"/>
                  </a:lnTo>
                  <a:lnTo>
                    <a:pt x="1066" y="354"/>
                  </a:lnTo>
                  <a:lnTo>
                    <a:pt x="1063" y="361"/>
                  </a:lnTo>
                  <a:lnTo>
                    <a:pt x="1061" y="368"/>
                  </a:lnTo>
                  <a:lnTo>
                    <a:pt x="1054" y="381"/>
                  </a:lnTo>
                  <a:lnTo>
                    <a:pt x="1045" y="394"/>
                  </a:lnTo>
                  <a:lnTo>
                    <a:pt x="1034" y="407"/>
                  </a:lnTo>
                  <a:lnTo>
                    <a:pt x="1023" y="419"/>
                  </a:lnTo>
                  <a:lnTo>
                    <a:pt x="1010" y="430"/>
                  </a:lnTo>
                  <a:lnTo>
                    <a:pt x="996" y="440"/>
                  </a:lnTo>
                  <a:close/>
                  <a:moveTo>
                    <a:pt x="609" y="425"/>
                  </a:moveTo>
                  <a:lnTo>
                    <a:pt x="615" y="419"/>
                  </a:lnTo>
                  <a:lnTo>
                    <a:pt x="621" y="414"/>
                  </a:lnTo>
                  <a:lnTo>
                    <a:pt x="629" y="411"/>
                  </a:lnTo>
                  <a:lnTo>
                    <a:pt x="638" y="409"/>
                  </a:lnTo>
                  <a:lnTo>
                    <a:pt x="647" y="407"/>
                  </a:lnTo>
                  <a:lnTo>
                    <a:pt x="657" y="406"/>
                  </a:lnTo>
                  <a:lnTo>
                    <a:pt x="667" y="404"/>
                  </a:lnTo>
                  <a:lnTo>
                    <a:pt x="677" y="404"/>
                  </a:lnTo>
                  <a:lnTo>
                    <a:pt x="688" y="406"/>
                  </a:lnTo>
                  <a:lnTo>
                    <a:pt x="699" y="408"/>
                  </a:lnTo>
                  <a:lnTo>
                    <a:pt x="712" y="411"/>
                  </a:lnTo>
                  <a:lnTo>
                    <a:pt x="723" y="414"/>
                  </a:lnTo>
                  <a:lnTo>
                    <a:pt x="735" y="419"/>
                  </a:lnTo>
                  <a:lnTo>
                    <a:pt x="747" y="425"/>
                  </a:lnTo>
                  <a:lnTo>
                    <a:pt x="759" y="431"/>
                  </a:lnTo>
                  <a:lnTo>
                    <a:pt x="771" y="438"/>
                  </a:lnTo>
                  <a:lnTo>
                    <a:pt x="771" y="451"/>
                  </a:lnTo>
                  <a:lnTo>
                    <a:pt x="771" y="466"/>
                  </a:lnTo>
                  <a:lnTo>
                    <a:pt x="771" y="473"/>
                  </a:lnTo>
                  <a:lnTo>
                    <a:pt x="770" y="479"/>
                  </a:lnTo>
                  <a:lnTo>
                    <a:pt x="769" y="486"/>
                  </a:lnTo>
                  <a:lnTo>
                    <a:pt x="766" y="493"/>
                  </a:lnTo>
                  <a:lnTo>
                    <a:pt x="755" y="497"/>
                  </a:lnTo>
                  <a:lnTo>
                    <a:pt x="745" y="500"/>
                  </a:lnTo>
                  <a:lnTo>
                    <a:pt x="734" y="503"/>
                  </a:lnTo>
                  <a:lnTo>
                    <a:pt x="723" y="503"/>
                  </a:lnTo>
                  <a:lnTo>
                    <a:pt x="712" y="503"/>
                  </a:lnTo>
                  <a:lnTo>
                    <a:pt x="700" y="502"/>
                  </a:lnTo>
                  <a:lnTo>
                    <a:pt x="690" y="498"/>
                  </a:lnTo>
                  <a:lnTo>
                    <a:pt x="679" y="495"/>
                  </a:lnTo>
                  <a:lnTo>
                    <a:pt x="669" y="489"/>
                  </a:lnTo>
                  <a:lnTo>
                    <a:pt x="659" y="484"/>
                  </a:lnTo>
                  <a:lnTo>
                    <a:pt x="649" y="476"/>
                  </a:lnTo>
                  <a:lnTo>
                    <a:pt x="640" y="468"/>
                  </a:lnTo>
                  <a:lnTo>
                    <a:pt x="631" y="459"/>
                  </a:lnTo>
                  <a:lnTo>
                    <a:pt x="622" y="448"/>
                  </a:lnTo>
                  <a:lnTo>
                    <a:pt x="616" y="437"/>
                  </a:lnTo>
                  <a:lnTo>
                    <a:pt x="609" y="425"/>
                  </a:lnTo>
                  <a:close/>
                  <a:moveTo>
                    <a:pt x="489" y="842"/>
                  </a:moveTo>
                  <a:lnTo>
                    <a:pt x="486" y="862"/>
                  </a:lnTo>
                  <a:lnTo>
                    <a:pt x="482" y="881"/>
                  </a:lnTo>
                  <a:lnTo>
                    <a:pt x="475" y="897"/>
                  </a:lnTo>
                  <a:lnTo>
                    <a:pt x="468" y="911"/>
                  </a:lnTo>
                  <a:lnTo>
                    <a:pt x="459" y="924"/>
                  </a:lnTo>
                  <a:lnTo>
                    <a:pt x="449" y="934"/>
                  </a:lnTo>
                  <a:lnTo>
                    <a:pt x="438" y="943"/>
                  </a:lnTo>
                  <a:lnTo>
                    <a:pt x="426" y="949"/>
                  </a:lnTo>
                  <a:lnTo>
                    <a:pt x="412" y="955"/>
                  </a:lnTo>
                  <a:lnTo>
                    <a:pt x="400" y="958"/>
                  </a:lnTo>
                  <a:lnTo>
                    <a:pt x="386" y="962"/>
                  </a:lnTo>
                  <a:lnTo>
                    <a:pt x="372" y="963"/>
                  </a:lnTo>
                  <a:lnTo>
                    <a:pt x="358" y="964"/>
                  </a:lnTo>
                  <a:lnTo>
                    <a:pt x="343" y="963"/>
                  </a:lnTo>
                  <a:lnTo>
                    <a:pt x="330" y="962"/>
                  </a:lnTo>
                  <a:lnTo>
                    <a:pt x="315" y="959"/>
                  </a:lnTo>
                  <a:lnTo>
                    <a:pt x="323" y="954"/>
                  </a:lnTo>
                  <a:lnTo>
                    <a:pt x="330" y="948"/>
                  </a:lnTo>
                  <a:lnTo>
                    <a:pt x="335" y="943"/>
                  </a:lnTo>
                  <a:lnTo>
                    <a:pt x="340" y="937"/>
                  </a:lnTo>
                  <a:lnTo>
                    <a:pt x="349" y="926"/>
                  </a:lnTo>
                  <a:lnTo>
                    <a:pt x="355" y="915"/>
                  </a:lnTo>
                  <a:lnTo>
                    <a:pt x="363" y="902"/>
                  </a:lnTo>
                  <a:lnTo>
                    <a:pt x="371" y="890"/>
                  </a:lnTo>
                  <a:lnTo>
                    <a:pt x="377" y="885"/>
                  </a:lnTo>
                  <a:lnTo>
                    <a:pt x="382" y="878"/>
                  </a:lnTo>
                  <a:lnTo>
                    <a:pt x="389" y="871"/>
                  </a:lnTo>
                  <a:lnTo>
                    <a:pt x="396" y="866"/>
                  </a:lnTo>
                  <a:lnTo>
                    <a:pt x="410" y="858"/>
                  </a:lnTo>
                  <a:lnTo>
                    <a:pt x="422" y="853"/>
                  </a:lnTo>
                  <a:lnTo>
                    <a:pt x="434" y="851"/>
                  </a:lnTo>
                  <a:lnTo>
                    <a:pt x="444" y="850"/>
                  </a:lnTo>
                  <a:lnTo>
                    <a:pt x="455" y="849"/>
                  </a:lnTo>
                  <a:lnTo>
                    <a:pt x="465" y="848"/>
                  </a:lnTo>
                  <a:lnTo>
                    <a:pt x="476" y="846"/>
                  </a:lnTo>
                  <a:lnTo>
                    <a:pt x="489" y="842"/>
                  </a:lnTo>
                  <a:close/>
                  <a:moveTo>
                    <a:pt x="218" y="1235"/>
                  </a:moveTo>
                  <a:lnTo>
                    <a:pt x="218" y="1224"/>
                  </a:lnTo>
                  <a:lnTo>
                    <a:pt x="220" y="1213"/>
                  </a:lnTo>
                  <a:lnTo>
                    <a:pt x="224" y="1203"/>
                  </a:lnTo>
                  <a:lnTo>
                    <a:pt x="228" y="1193"/>
                  </a:lnTo>
                  <a:lnTo>
                    <a:pt x="235" y="1184"/>
                  </a:lnTo>
                  <a:lnTo>
                    <a:pt x="242" y="1175"/>
                  </a:lnTo>
                  <a:lnTo>
                    <a:pt x="249" y="1166"/>
                  </a:lnTo>
                  <a:lnTo>
                    <a:pt x="258" y="1158"/>
                  </a:lnTo>
                  <a:lnTo>
                    <a:pt x="268" y="1151"/>
                  </a:lnTo>
                  <a:lnTo>
                    <a:pt x="278" y="1145"/>
                  </a:lnTo>
                  <a:lnTo>
                    <a:pt x="290" y="1139"/>
                  </a:lnTo>
                  <a:lnTo>
                    <a:pt x="300" y="1134"/>
                  </a:lnTo>
                  <a:lnTo>
                    <a:pt x="312" y="1129"/>
                  </a:lnTo>
                  <a:lnTo>
                    <a:pt x="323" y="1126"/>
                  </a:lnTo>
                  <a:lnTo>
                    <a:pt x="334" y="1124"/>
                  </a:lnTo>
                  <a:lnTo>
                    <a:pt x="345" y="1121"/>
                  </a:lnTo>
                  <a:lnTo>
                    <a:pt x="351" y="1131"/>
                  </a:lnTo>
                  <a:lnTo>
                    <a:pt x="355" y="1143"/>
                  </a:lnTo>
                  <a:lnTo>
                    <a:pt x="359" y="1154"/>
                  </a:lnTo>
                  <a:lnTo>
                    <a:pt x="361" y="1167"/>
                  </a:lnTo>
                  <a:lnTo>
                    <a:pt x="353" y="1180"/>
                  </a:lnTo>
                  <a:lnTo>
                    <a:pt x="345" y="1192"/>
                  </a:lnTo>
                  <a:lnTo>
                    <a:pt x="338" y="1203"/>
                  </a:lnTo>
                  <a:lnTo>
                    <a:pt x="330" y="1212"/>
                  </a:lnTo>
                  <a:lnTo>
                    <a:pt x="322" y="1220"/>
                  </a:lnTo>
                  <a:lnTo>
                    <a:pt x="313" y="1226"/>
                  </a:lnTo>
                  <a:lnTo>
                    <a:pt x="305" y="1232"/>
                  </a:lnTo>
                  <a:lnTo>
                    <a:pt x="296" y="1235"/>
                  </a:lnTo>
                  <a:lnTo>
                    <a:pt x="287" y="1239"/>
                  </a:lnTo>
                  <a:lnTo>
                    <a:pt x="278" y="1241"/>
                  </a:lnTo>
                  <a:lnTo>
                    <a:pt x="270" y="1242"/>
                  </a:lnTo>
                  <a:lnTo>
                    <a:pt x="259" y="1242"/>
                  </a:lnTo>
                  <a:lnTo>
                    <a:pt x="249" y="1242"/>
                  </a:lnTo>
                  <a:lnTo>
                    <a:pt x="239" y="1240"/>
                  </a:lnTo>
                  <a:lnTo>
                    <a:pt x="229" y="1237"/>
                  </a:lnTo>
                  <a:lnTo>
                    <a:pt x="218" y="1235"/>
                  </a:lnTo>
                  <a:close/>
                  <a:moveTo>
                    <a:pt x="337" y="1434"/>
                  </a:moveTo>
                  <a:lnTo>
                    <a:pt x="323" y="1432"/>
                  </a:lnTo>
                  <a:lnTo>
                    <a:pt x="311" y="1431"/>
                  </a:lnTo>
                  <a:lnTo>
                    <a:pt x="299" y="1431"/>
                  </a:lnTo>
                  <a:lnTo>
                    <a:pt x="286" y="1432"/>
                  </a:lnTo>
                  <a:lnTo>
                    <a:pt x="274" y="1434"/>
                  </a:lnTo>
                  <a:lnTo>
                    <a:pt x="263" y="1437"/>
                  </a:lnTo>
                  <a:lnTo>
                    <a:pt x="252" y="1442"/>
                  </a:lnTo>
                  <a:lnTo>
                    <a:pt x="242" y="1447"/>
                  </a:lnTo>
                  <a:lnTo>
                    <a:pt x="232" y="1453"/>
                  </a:lnTo>
                  <a:lnTo>
                    <a:pt x="223" y="1460"/>
                  </a:lnTo>
                  <a:lnTo>
                    <a:pt x="214" y="1467"/>
                  </a:lnTo>
                  <a:lnTo>
                    <a:pt x="205" y="1475"/>
                  </a:lnTo>
                  <a:lnTo>
                    <a:pt x="197" y="1483"/>
                  </a:lnTo>
                  <a:lnTo>
                    <a:pt x="190" y="1492"/>
                  </a:lnTo>
                  <a:lnTo>
                    <a:pt x="184" y="1501"/>
                  </a:lnTo>
                  <a:lnTo>
                    <a:pt x="178" y="1511"/>
                  </a:lnTo>
                  <a:lnTo>
                    <a:pt x="180" y="1514"/>
                  </a:lnTo>
                  <a:lnTo>
                    <a:pt x="182" y="1518"/>
                  </a:lnTo>
                  <a:lnTo>
                    <a:pt x="186" y="1521"/>
                  </a:lnTo>
                  <a:lnTo>
                    <a:pt x="189" y="1524"/>
                  </a:lnTo>
                  <a:lnTo>
                    <a:pt x="198" y="1529"/>
                  </a:lnTo>
                  <a:lnTo>
                    <a:pt x="208" y="1533"/>
                  </a:lnTo>
                  <a:lnTo>
                    <a:pt x="218" y="1536"/>
                  </a:lnTo>
                  <a:lnTo>
                    <a:pt x="229" y="1537"/>
                  </a:lnTo>
                  <a:lnTo>
                    <a:pt x="242" y="1538"/>
                  </a:lnTo>
                  <a:lnTo>
                    <a:pt x="253" y="1537"/>
                  </a:lnTo>
                  <a:lnTo>
                    <a:pt x="261" y="1533"/>
                  </a:lnTo>
                  <a:lnTo>
                    <a:pt x="268" y="1530"/>
                  </a:lnTo>
                  <a:lnTo>
                    <a:pt x="275" y="1524"/>
                  </a:lnTo>
                  <a:lnTo>
                    <a:pt x="280" y="1519"/>
                  </a:lnTo>
                  <a:lnTo>
                    <a:pt x="284" y="1513"/>
                  </a:lnTo>
                  <a:lnTo>
                    <a:pt x="287" y="1507"/>
                  </a:lnTo>
                  <a:lnTo>
                    <a:pt x="291" y="1500"/>
                  </a:lnTo>
                  <a:lnTo>
                    <a:pt x="294" y="1492"/>
                  </a:lnTo>
                  <a:lnTo>
                    <a:pt x="301" y="1476"/>
                  </a:lnTo>
                  <a:lnTo>
                    <a:pt x="309" y="1462"/>
                  </a:lnTo>
                  <a:lnTo>
                    <a:pt x="314" y="1454"/>
                  </a:lnTo>
                  <a:lnTo>
                    <a:pt x="320" y="1446"/>
                  </a:lnTo>
                  <a:lnTo>
                    <a:pt x="328" y="1441"/>
                  </a:lnTo>
                  <a:lnTo>
                    <a:pt x="337" y="1434"/>
                  </a:lnTo>
                  <a:close/>
                  <a:moveTo>
                    <a:pt x="470" y="1744"/>
                  </a:moveTo>
                  <a:lnTo>
                    <a:pt x="485" y="1747"/>
                  </a:lnTo>
                  <a:lnTo>
                    <a:pt x="497" y="1748"/>
                  </a:lnTo>
                  <a:lnTo>
                    <a:pt x="510" y="1748"/>
                  </a:lnTo>
                  <a:lnTo>
                    <a:pt x="521" y="1748"/>
                  </a:lnTo>
                  <a:lnTo>
                    <a:pt x="532" y="1747"/>
                  </a:lnTo>
                  <a:lnTo>
                    <a:pt x="542" y="1744"/>
                  </a:lnTo>
                  <a:lnTo>
                    <a:pt x="551" y="1741"/>
                  </a:lnTo>
                  <a:lnTo>
                    <a:pt x="560" y="1738"/>
                  </a:lnTo>
                  <a:lnTo>
                    <a:pt x="568" y="1734"/>
                  </a:lnTo>
                  <a:lnTo>
                    <a:pt x="575" y="1729"/>
                  </a:lnTo>
                  <a:lnTo>
                    <a:pt x="583" y="1723"/>
                  </a:lnTo>
                  <a:lnTo>
                    <a:pt x="590" y="1718"/>
                  </a:lnTo>
                  <a:lnTo>
                    <a:pt x="603" y="1703"/>
                  </a:lnTo>
                  <a:lnTo>
                    <a:pt x="617" y="1686"/>
                  </a:lnTo>
                  <a:lnTo>
                    <a:pt x="618" y="1675"/>
                  </a:lnTo>
                  <a:lnTo>
                    <a:pt x="619" y="1664"/>
                  </a:lnTo>
                  <a:lnTo>
                    <a:pt x="620" y="1658"/>
                  </a:lnTo>
                  <a:lnTo>
                    <a:pt x="620" y="1653"/>
                  </a:lnTo>
                  <a:lnTo>
                    <a:pt x="620" y="1647"/>
                  </a:lnTo>
                  <a:lnTo>
                    <a:pt x="618" y="1642"/>
                  </a:lnTo>
                  <a:lnTo>
                    <a:pt x="607" y="1643"/>
                  </a:lnTo>
                  <a:lnTo>
                    <a:pt x="594" y="1645"/>
                  </a:lnTo>
                  <a:lnTo>
                    <a:pt x="583" y="1647"/>
                  </a:lnTo>
                  <a:lnTo>
                    <a:pt x="573" y="1652"/>
                  </a:lnTo>
                  <a:lnTo>
                    <a:pt x="563" y="1656"/>
                  </a:lnTo>
                  <a:lnTo>
                    <a:pt x="553" y="1661"/>
                  </a:lnTo>
                  <a:lnTo>
                    <a:pt x="543" y="1667"/>
                  </a:lnTo>
                  <a:lnTo>
                    <a:pt x="534" y="1673"/>
                  </a:lnTo>
                  <a:lnTo>
                    <a:pt x="525" y="1681"/>
                  </a:lnTo>
                  <a:lnTo>
                    <a:pt x="516" y="1689"/>
                  </a:lnTo>
                  <a:lnTo>
                    <a:pt x="508" y="1696"/>
                  </a:lnTo>
                  <a:lnTo>
                    <a:pt x="501" y="1705"/>
                  </a:lnTo>
                  <a:lnTo>
                    <a:pt x="485" y="1724"/>
                  </a:lnTo>
                  <a:lnTo>
                    <a:pt x="470" y="1744"/>
                  </a:lnTo>
                  <a:close/>
                  <a:moveTo>
                    <a:pt x="771" y="1893"/>
                  </a:moveTo>
                  <a:lnTo>
                    <a:pt x="780" y="1890"/>
                  </a:lnTo>
                  <a:lnTo>
                    <a:pt x="789" y="1887"/>
                  </a:lnTo>
                  <a:lnTo>
                    <a:pt x="798" y="1886"/>
                  </a:lnTo>
                  <a:lnTo>
                    <a:pt x="805" y="1886"/>
                  </a:lnTo>
                  <a:lnTo>
                    <a:pt x="813" y="1887"/>
                  </a:lnTo>
                  <a:lnTo>
                    <a:pt x="821" y="1890"/>
                  </a:lnTo>
                  <a:lnTo>
                    <a:pt x="828" y="1893"/>
                  </a:lnTo>
                  <a:lnTo>
                    <a:pt x="836" y="1897"/>
                  </a:lnTo>
                  <a:lnTo>
                    <a:pt x="842" y="1903"/>
                  </a:lnTo>
                  <a:lnTo>
                    <a:pt x="849" y="1910"/>
                  </a:lnTo>
                  <a:lnTo>
                    <a:pt x="856" y="1917"/>
                  </a:lnTo>
                  <a:lnTo>
                    <a:pt x="862" y="1925"/>
                  </a:lnTo>
                  <a:lnTo>
                    <a:pt x="876" y="1944"/>
                  </a:lnTo>
                  <a:lnTo>
                    <a:pt x="889" y="1968"/>
                  </a:lnTo>
                  <a:lnTo>
                    <a:pt x="889" y="1978"/>
                  </a:lnTo>
                  <a:lnTo>
                    <a:pt x="887" y="1987"/>
                  </a:lnTo>
                  <a:lnTo>
                    <a:pt x="886" y="1991"/>
                  </a:lnTo>
                  <a:lnTo>
                    <a:pt x="884" y="1995"/>
                  </a:lnTo>
                  <a:lnTo>
                    <a:pt x="881" y="1997"/>
                  </a:lnTo>
                  <a:lnTo>
                    <a:pt x="878" y="2000"/>
                  </a:lnTo>
                  <a:lnTo>
                    <a:pt x="872" y="2003"/>
                  </a:lnTo>
                  <a:lnTo>
                    <a:pt x="865" y="2005"/>
                  </a:lnTo>
                  <a:lnTo>
                    <a:pt x="857" y="2005"/>
                  </a:lnTo>
                  <a:lnTo>
                    <a:pt x="848" y="2002"/>
                  </a:lnTo>
                  <a:lnTo>
                    <a:pt x="841" y="2001"/>
                  </a:lnTo>
                  <a:lnTo>
                    <a:pt x="836" y="1999"/>
                  </a:lnTo>
                  <a:lnTo>
                    <a:pt x="829" y="1996"/>
                  </a:lnTo>
                  <a:lnTo>
                    <a:pt x="822" y="1991"/>
                  </a:lnTo>
                  <a:lnTo>
                    <a:pt x="815" y="1986"/>
                  </a:lnTo>
                  <a:lnTo>
                    <a:pt x="810" y="1980"/>
                  </a:lnTo>
                  <a:lnTo>
                    <a:pt x="803" y="1972"/>
                  </a:lnTo>
                  <a:lnTo>
                    <a:pt x="798" y="1965"/>
                  </a:lnTo>
                  <a:lnTo>
                    <a:pt x="792" y="1957"/>
                  </a:lnTo>
                  <a:lnTo>
                    <a:pt x="786" y="1949"/>
                  </a:lnTo>
                  <a:lnTo>
                    <a:pt x="782" y="1940"/>
                  </a:lnTo>
                  <a:lnTo>
                    <a:pt x="779" y="1930"/>
                  </a:lnTo>
                  <a:lnTo>
                    <a:pt x="775" y="1921"/>
                  </a:lnTo>
                  <a:lnTo>
                    <a:pt x="773" y="1912"/>
                  </a:lnTo>
                  <a:lnTo>
                    <a:pt x="771" y="1902"/>
                  </a:lnTo>
                  <a:lnTo>
                    <a:pt x="771" y="1893"/>
                  </a:lnTo>
                  <a:close/>
                </a:path>
              </a:pathLst>
            </a:custGeom>
            <a:solidFill>
              <a:srgbClr val="00A7A7"/>
            </a:solidFill>
            <a:ln w="9525">
              <a:noFill/>
              <a:round/>
              <a:headEnd/>
              <a:tailEnd/>
            </a:ln>
          </p:spPr>
          <p:txBody>
            <a:bodyPr/>
            <a:lstStyle/>
            <a:p>
              <a:pPr algn="r" defTabSz="914400" eaLnBrk="0" hangingPunct="0">
                <a:spcBef>
                  <a:spcPct val="20000"/>
                </a:spcBef>
                <a:defRPr/>
              </a:pPr>
              <a:endParaRPr lang="en-GB" sz="1200" dirty="0">
                <a:solidFill>
                  <a:srgbClr val="333333"/>
                </a:solidFill>
                <a:latin typeface="Arial" charset="0"/>
                <a:ea typeface="+mn-ea"/>
              </a:endParaRPr>
            </a:p>
          </p:txBody>
        </p:sp>
        <p:sp>
          <p:nvSpPr>
            <p:cNvPr id="10" name="Freeform 118"/>
            <p:cNvSpPr>
              <a:spLocks/>
            </p:cNvSpPr>
            <p:nvPr userDrawn="1"/>
          </p:nvSpPr>
          <p:spPr bwMode="gray">
            <a:xfrm>
              <a:off x="5954" y="4215"/>
              <a:ext cx="20" cy="28"/>
            </a:xfrm>
            <a:custGeom>
              <a:avLst/>
              <a:gdLst/>
              <a:ahLst/>
              <a:cxnLst>
                <a:cxn ang="0">
                  <a:pos x="584" y="215"/>
                </a:cxn>
                <a:cxn ang="0">
                  <a:pos x="491" y="203"/>
                </a:cxn>
                <a:cxn ang="0">
                  <a:pos x="423" y="202"/>
                </a:cxn>
                <a:cxn ang="0">
                  <a:pos x="353" y="212"/>
                </a:cxn>
                <a:cxn ang="0">
                  <a:pos x="307" y="232"/>
                </a:cxn>
                <a:cxn ang="0">
                  <a:pos x="283" y="263"/>
                </a:cxn>
                <a:cxn ang="0">
                  <a:pos x="285" y="302"/>
                </a:cxn>
                <a:cxn ang="0">
                  <a:pos x="317" y="345"/>
                </a:cxn>
                <a:cxn ang="0">
                  <a:pos x="398" y="401"/>
                </a:cxn>
                <a:cxn ang="0">
                  <a:pos x="555" y="488"/>
                </a:cxn>
                <a:cxn ang="0">
                  <a:pos x="642" y="545"/>
                </a:cxn>
                <a:cxn ang="0">
                  <a:pos x="693" y="593"/>
                </a:cxn>
                <a:cxn ang="0">
                  <a:pos x="727" y="641"/>
                </a:cxn>
                <a:cxn ang="0">
                  <a:pos x="748" y="693"/>
                </a:cxn>
                <a:cxn ang="0">
                  <a:pos x="759" y="748"/>
                </a:cxn>
                <a:cxn ang="0">
                  <a:pos x="759" y="813"/>
                </a:cxn>
                <a:cxn ang="0">
                  <a:pos x="745" y="879"/>
                </a:cxn>
                <a:cxn ang="0">
                  <a:pos x="714" y="936"/>
                </a:cxn>
                <a:cxn ang="0">
                  <a:pos x="670" y="985"/>
                </a:cxn>
                <a:cxn ang="0">
                  <a:pos x="611" y="1025"/>
                </a:cxn>
                <a:cxn ang="0">
                  <a:pos x="541" y="1057"/>
                </a:cxn>
                <a:cxn ang="0">
                  <a:pos x="461" y="1078"/>
                </a:cxn>
                <a:cxn ang="0">
                  <a:pos x="371" y="1088"/>
                </a:cxn>
                <a:cxn ang="0">
                  <a:pos x="267" y="1086"/>
                </a:cxn>
                <a:cxn ang="0">
                  <a:pos x="116" y="1063"/>
                </a:cxn>
                <a:cxn ang="0">
                  <a:pos x="70" y="838"/>
                </a:cxn>
                <a:cxn ang="0">
                  <a:pos x="240" y="879"/>
                </a:cxn>
                <a:cxn ang="0">
                  <a:pos x="347" y="888"/>
                </a:cxn>
                <a:cxn ang="0">
                  <a:pos x="401" y="878"/>
                </a:cxn>
                <a:cxn ang="0">
                  <a:pos x="448" y="853"/>
                </a:cxn>
                <a:cxn ang="0">
                  <a:pos x="475" y="819"/>
                </a:cxn>
                <a:cxn ang="0">
                  <a:pos x="480" y="775"/>
                </a:cxn>
                <a:cxn ang="0">
                  <a:pos x="458" y="733"/>
                </a:cxn>
                <a:cxn ang="0">
                  <a:pos x="401" y="688"/>
                </a:cxn>
                <a:cxn ang="0">
                  <a:pos x="232" y="595"/>
                </a:cxn>
                <a:cxn ang="0">
                  <a:pos x="125" y="521"/>
                </a:cxn>
                <a:cxn ang="0">
                  <a:pos x="51" y="439"/>
                </a:cxn>
                <a:cxn ang="0">
                  <a:pos x="10" y="352"/>
                </a:cxn>
                <a:cxn ang="0">
                  <a:pos x="1" y="265"/>
                </a:cxn>
                <a:cxn ang="0">
                  <a:pos x="12" y="205"/>
                </a:cxn>
                <a:cxn ang="0">
                  <a:pos x="39" y="151"/>
                </a:cxn>
                <a:cxn ang="0">
                  <a:pos x="80" y="104"/>
                </a:cxn>
                <a:cxn ang="0">
                  <a:pos x="135" y="64"/>
                </a:cxn>
                <a:cxn ang="0">
                  <a:pos x="197" y="35"/>
                </a:cxn>
                <a:cxn ang="0">
                  <a:pos x="270" y="15"/>
                </a:cxn>
                <a:cxn ang="0">
                  <a:pos x="352" y="4"/>
                </a:cxn>
                <a:cxn ang="0">
                  <a:pos x="443" y="1"/>
                </a:cxn>
                <a:cxn ang="0">
                  <a:pos x="554" y="8"/>
                </a:cxn>
              </a:cxnLst>
              <a:rect l="0" t="0" r="r" b="b"/>
              <a:pathLst>
                <a:path w="761" h="1089">
                  <a:moveTo>
                    <a:pt x="651" y="19"/>
                  </a:moveTo>
                  <a:lnTo>
                    <a:pt x="651" y="226"/>
                  </a:lnTo>
                  <a:lnTo>
                    <a:pt x="616" y="220"/>
                  </a:lnTo>
                  <a:lnTo>
                    <a:pt x="584" y="215"/>
                  </a:lnTo>
                  <a:lnTo>
                    <a:pt x="555" y="211"/>
                  </a:lnTo>
                  <a:lnTo>
                    <a:pt x="530" y="208"/>
                  </a:lnTo>
                  <a:lnTo>
                    <a:pt x="509" y="205"/>
                  </a:lnTo>
                  <a:lnTo>
                    <a:pt x="491" y="203"/>
                  </a:lnTo>
                  <a:lnTo>
                    <a:pt x="478" y="202"/>
                  </a:lnTo>
                  <a:lnTo>
                    <a:pt x="467" y="201"/>
                  </a:lnTo>
                  <a:lnTo>
                    <a:pt x="444" y="202"/>
                  </a:lnTo>
                  <a:lnTo>
                    <a:pt x="423" y="202"/>
                  </a:lnTo>
                  <a:lnTo>
                    <a:pt x="403" y="205"/>
                  </a:lnTo>
                  <a:lnTo>
                    <a:pt x="385" y="207"/>
                  </a:lnTo>
                  <a:lnTo>
                    <a:pt x="368" y="209"/>
                  </a:lnTo>
                  <a:lnTo>
                    <a:pt x="353" y="212"/>
                  </a:lnTo>
                  <a:lnTo>
                    <a:pt x="339" y="217"/>
                  </a:lnTo>
                  <a:lnTo>
                    <a:pt x="327" y="221"/>
                  </a:lnTo>
                  <a:lnTo>
                    <a:pt x="316" y="227"/>
                  </a:lnTo>
                  <a:lnTo>
                    <a:pt x="307" y="232"/>
                  </a:lnTo>
                  <a:lnTo>
                    <a:pt x="298" y="239"/>
                  </a:lnTo>
                  <a:lnTo>
                    <a:pt x="292" y="247"/>
                  </a:lnTo>
                  <a:lnTo>
                    <a:pt x="287" y="255"/>
                  </a:lnTo>
                  <a:lnTo>
                    <a:pt x="283" y="263"/>
                  </a:lnTo>
                  <a:lnTo>
                    <a:pt x="281" y="272"/>
                  </a:lnTo>
                  <a:lnTo>
                    <a:pt x="280" y="282"/>
                  </a:lnTo>
                  <a:lnTo>
                    <a:pt x="281" y="292"/>
                  </a:lnTo>
                  <a:lnTo>
                    <a:pt x="285" y="302"/>
                  </a:lnTo>
                  <a:lnTo>
                    <a:pt x="289" y="313"/>
                  </a:lnTo>
                  <a:lnTo>
                    <a:pt x="297" y="323"/>
                  </a:lnTo>
                  <a:lnTo>
                    <a:pt x="306" y="334"/>
                  </a:lnTo>
                  <a:lnTo>
                    <a:pt x="317" y="345"/>
                  </a:lnTo>
                  <a:lnTo>
                    <a:pt x="331" y="356"/>
                  </a:lnTo>
                  <a:lnTo>
                    <a:pt x="346" y="368"/>
                  </a:lnTo>
                  <a:lnTo>
                    <a:pt x="367" y="382"/>
                  </a:lnTo>
                  <a:lnTo>
                    <a:pt x="398" y="401"/>
                  </a:lnTo>
                  <a:lnTo>
                    <a:pt x="442" y="426"/>
                  </a:lnTo>
                  <a:lnTo>
                    <a:pt x="498" y="457"/>
                  </a:lnTo>
                  <a:lnTo>
                    <a:pt x="527" y="473"/>
                  </a:lnTo>
                  <a:lnTo>
                    <a:pt x="555" y="488"/>
                  </a:lnTo>
                  <a:lnTo>
                    <a:pt x="579" y="504"/>
                  </a:lnTo>
                  <a:lnTo>
                    <a:pt x="603" y="518"/>
                  </a:lnTo>
                  <a:lnTo>
                    <a:pt x="623" y="532"/>
                  </a:lnTo>
                  <a:lnTo>
                    <a:pt x="642" y="545"/>
                  </a:lnTo>
                  <a:lnTo>
                    <a:pt x="657" y="559"/>
                  </a:lnTo>
                  <a:lnTo>
                    <a:pt x="672" y="571"/>
                  </a:lnTo>
                  <a:lnTo>
                    <a:pt x="683" y="582"/>
                  </a:lnTo>
                  <a:lnTo>
                    <a:pt x="693" y="593"/>
                  </a:lnTo>
                  <a:lnTo>
                    <a:pt x="702" y="605"/>
                  </a:lnTo>
                  <a:lnTo>
                    <a:pt x="711" y="617"/>
                  </a:lnTo>
                  <a:lnTo>
                    <a:pt x="719" y="629"/>
                  </a:lnTo>
                  <a:lnTo>
                    <a:pt x="727" y="641"/>
                  </a:lnTo>
                  <a:lnTo>
                    <a:pt x="732" y="653"/>
                  </a:lnTo>
                  <a:lnTo>
                    <a:pt x="739" y="667"/>
                  </a:lnTo>
                  <a:lnTo>
                    <a:pt x="743" y="680"/>
                  </a:lnTo>
                  <a:lnTo>
                    <a:pt x="748" y="693"/>
                  </a:lnTo>
                  <a:lnTo>
                    <a:pt x="752" y="707"/>
                  </a:lnTo>
                  <a:lnTo>
                    <a:pt x="756" y="720"/>
                  </a:lnTo>
                  <a:lnTo>
                    <a:pt x="758" y="734"/>
                  </a:lnTo>
                  <a:lnTo>
                    <a:pt x="759" y="748"/>
                  </a:lnTo>
                  <a:lnTo>
                    <a:pt x="760" y="763"/>
                  </a:lnTo>
                  <a:lnTo>
                    <a:pt x="761" y="777"/>
                  </a:lnTo>
                  <a:lnTo>
                    <a:pt x="760" y="795"/>
                  </a:lnTo>
                  <a:lnTo>
                    <a:pt x="759" y="813"/>
                  </a:lnTo>
                  <a:lnTo>
                    <a:pt x="757" y="830"/>
                  </a:lnTo>
                  <a:lnTo>
                    <a:pt x="753" y="847"/>
                  </a:lnTo>
                  <a:lnTo>
                    <a:pt x="749" y="863"/>
                  </a:lnTo>
                  <a:lnTo>
                    <a:pt x="745" y="879"/>
                  </a:lnTo>
                  <a:lnTo>
                    <a:pt x="738" y="894"/>
                  </a:lnTo>
                  <a:lnTo>
                    <a:pt x="731" y="908"/>
                  </a:lnTo>
                  <a:lnTo>
                    <a:pt x="723" y="923"/>
                  </a:lnTo>
                  <a:lnTo>
                    <a:pt x="714" y="936"/>
                  </a:lnTo>
                  <a:lnTo>
                    <a:pt x="704" y="948"/>
                  </a:lnTo>
                  <a:lnTo>
                    <a:pt x="694" y="962"/>
                  </a:lnTo>
                  <a:lnTo>
                    <a:pt x="682" y="973"/>
                  </a:lnTo>
                  <a:lnTo>
                    <a:pt x="670" y="985"/>
                  </a:lnTo>
                  <a:lnTo>
                    <a:pt x="656" y="996"/>
                  </a:lnTo>
                  <a:lnTo>
                    <a:pt x="642" y="1006"/>
                  </a:lnTo>
                  <a:lnTo>
                    <a:pt x="626" y="1016"/>
                  </a:lnTo>
                  <a:lnTo>
                    <a:pt x="611" y="1025"/>
                  </a:lnTo>
                  <a:lnTo>
                    <a:pt x="594" y="1034"/>
                  </a:lnTo>
                  <a:lnTo>
                    <a:pt x="577" y="1042"/>
                  </a:lnTo>
                  <a:lnTo>
                    <a:pt x="559" y="1050"/>
                  </a:lnTo>
                  <a:lnTo>
                    <a:pt x="541" y="1057"/>
                  </a:lnTo>
                  <a:lnTo>
                    <a:pt x="521" y="1063"/>
                  </a:lnTo>
                  <a:lnTo>
                    <a:pt x="502" y="1069"/>
                  </a:lnTo>
                  <a:lnTo>
                    <a:pt x="482" y="1073"/>
                  </a:lnTo>
                  <a:lnTo>
                    <a:pt x="461" y="1078"/>
                  </a:lnTo>
                  <a:lnTo>
                    <a:pt x="440" y="1081"/>
                  </a:lnTo>
                  <a:lnTo>
                    <a:pt x="417" y="1083"/>
                  </a:lnTo>
                  <a:lnTo>
                    <a:pt x="394" y="1086"/>
                  </a:lnTo>
                  <a:lnTo>
                    <a:pt x="371" y="1088"/>
                  </a:lnTo>
                  <a:lnTo>
                    <a:pt x="346" y="1089"/>
                  </a:lnTo>
                  <a:lnTo>
                    <a:pt x="321" y="1089"/>
                  </a:lnTo>
                  <a:lnTo>
                    <a:pt x="296" y="1088"/>
                  </a:lnTo>
                  <a:lnTo>
                    <a:pt x="267" y="1086"/>
                  </a:lnTo>
                  <a:lnTo>
                    <a:pt x="234" y="1082"/>
                  </a:lnTo>
                  <a:lnTo>
                    <a:pt x="199" y="1078"/>
                  </a:lnTo>
                  <a:lnTo>
                    <a:pt x="158" y="1071"/>
                  </a:lnTo>
                  <a:lnTo>
                    <a:pt x="116" y="1063"/>
                  </a:lnTo>
                  <a:lnTo>
                    <a:pt x="69" y="1053"/>
                  </a:lnTo>
                  <a:lnTo>
                    <a:pt x="19" y="1043"/>
                  </a:lnTo>
                  <a:lnTo>
                    <a:pt x="19" y="822"/>
                  </a:lnTo>
                  <a:lnTo>
                    <a:pt x="70" y="838"/>
                  </a:lnTo>
                  <a:lnTo>
                    <a:pt x="118" y="851"/>
                  </a:lnTo>
                  <a:lnTo>
                    <a:pt x="162" y="862"/>
                  </a:lnTo>
                  <a:lnTo>
                    <a:pt x="203" y="871"/>
                  </a:lnTo>
                  <a:lnTo>
                    <a:pt x="240" y="879"/>
                  </a:lnTo>
                  <a:lnTo>
                    <a:pt x="274" y="883"/>
                  </a:lnTo>
                  <a:lnTo>
                    <a:pt x="305" y="887"/>
                  </a:lnTo>
                  <a:lnTo>
                    <a:pt x="331" y="888"/>
                  </a:lnTo>
                  <a:lnTo>
                    <a:pt x="347" y="888"/>
                  </a:lnTo>
                  <a:lnTo>
                    <a:pt x="362" y="887"/>
                  </a:lnTo>
                  <a:lnTo>
                    <a:pt x="375" y="885"/>
                  </a:lnTo>
                  <a:lnTo>
                    <a:pt x="388" y="881"/>
                  </a:lnTo>
                  <a:lnTo>
                    <a:pt x="401" y="878"/>
                  </a:lnTo>
                  <a:lnTo>
                    <a:pt x="413" y="872"/>
                  </a:lnTo>
                  <a:lnTo>
                    <a:pt x="425" y="868"/>
                  </a:lnTo>
                  <a:lnTo>
                    <a:pt x="436" y="861"/>
                  </a:lnTo>
                  <a:lnTo>
                    <a:pt x="448" y="853"/>
                  </a:lnTo>
                  <a:lnTo>
                    <a:pt x="456" y="847"/>
                  </a:lnTo>
                  <a:lnTo>
                    <a:pt x="464" y="838"/>
                  </a:lnTo>
                  <a:lnTo>
                    <a:pt x="470" y="829"/>
                  </a:lnTo>
                  <a:lnTo>
                    <a:pt x="475" y="819"/>
                  </a:lnTo>
                  <a:lnTo>
                    <a:pt x="479" y="809"/>
                  </a:lnTo>
                  <a:lnTo>
                    <a:pt x="481" y="797"/>
                  </a:lnTo>
                  <a:lnTo>
                    <a:pt x="481" y="785"/>
                  </a:lnTo>
                  <a:lnTo>
                    <a:pt x="480" y="775"/>
                  </a:lnTo>
                  <a:lnTo>
                    <a:pt x="478" y="765"/>
                  </a:lnTo>
                  <a:lnTo>
                    <a:pt x="473" y="754"/>
                  </a:lnTo>
                  <a:lnTo>
                    <a:pt x="467" y="744"/>
                  </a:lnTo>
                  <a:lnTo>
                    <a:pt x="458" y="733"/>
                  </a:lnTo>
                  <a:lnTo>
                    <a:pt x="448" y="723"/>
                  </a:lnTo>
                  <a:lnTo>
                    <a:pt x="435" y="711"/>
                  </a:lnTo>
                  <a:lnTo>
                    <a:pt x="421" y="701"/>
                  </a:lnTo>
                  <a:lnTo>
                    <a:pt x="401" y="688"/>
                  </a:lnTo>
                  <a:lnTo>
                    <a:pt x="367" y="669"/>
                  </a:lnTo>
                  <a:lnTo>
                    <a:pt x="321" y="644"/>
                  </a:lnTo>
                  <a:lnTo>
                    <a:pt x="263" y="613"/>
                  </a:lnTo>
                  <a:lnTo>
                    <a:pt x="232" y="595"/>
                  </a:lnTo>
                  <a:lnTo>
                    <a:pt x="202" y="577"/>
                  </a:lnTo>
                  <a:lnTo>
                    <a:pt x="174" y="559"/>
                  </a:lnTo>
                  <a:lnTo>
                    <a:pt x="148" y="540"/>
                  </a:lnTo>
                  <a:lnTo>
                    <a:pt x="125" y="521"/>
                  </a:lnTo>
                  <a:lnTo>
                    <a:pt x="104" y="500"/>
                  </a:lnTo>
                  <a:lnTo>
                    <a:pt x="84" y="480"/>
                  </a:lnTo>
                  <a:lnTo>
                    <a:pt x="66" y="460"/>
                  </a:lnTo>
                  <a:lnTo>
                    <a:pt x="51" y="439"/>
                  </a:lnTo>
                  <a:lnTo>
                    <a:pt x="38" y="418"/>
                  </a:lnTo>
                  <a:lnTo>
                    <a:pt x="26" y="397"/>
                  </a:lnTo>
                  <a:lnTo>
                    <a:pt x="17" y="374"/>
                  </a:lnTo>
                  <a:lnTo>
                    <a:pt x="10" y="352"/>
                  </a:lnTo>
                  <a:lnTo>
                    <a:pt x="4" y="328"/>
                  </a:lnTo>
                  <a:lnTo>
                    <a:pt x="1" y="305"/>
                  </a:lnTo>
                  <a:lnTo>
                    <a:pt x="0" y="282"/>
                  </a:lnTo>
                  <a:lnTo>
                    <a:pt x="1" y="265"/>
                  </a:lnTo>
                  <a:lnTo>
                    <a:pt x="2" y="249"/>
                  </a:lnTo>
                  <a:lnTo>
                    <a:pt x="4" y="234"/>
                  </a:lnTo>
                  <a:lnTo>
                    <a:pt x="8" y="219"/>
                  </a:lnTo>
                  <a:lnTo>
                    <a:pt x="12" y="205"/>
                  </a:lnTo>
                  <a:lnTo>
                    <a:pt x="18" y="190"/>
                  </a:lnTo>
                  <a:lnTo>
                    <a:pt x="23" y="177"/>
                  </a:lnTo>
                  <a:lnTo>
                    <a:pt x="30" y="163"/>
                  </a:lnTo>
                  <a:lnTo>
                    <a:pt x="39" y="151"/>
                  </a:lnTo>
                  <a:lnTo>
                    <a:pt x="48" y="139"/>
                  </a:lnTo>
                  <a:lnTo>
                    <a:pt x="57" y="126"/>
                  </a:lnTo>
                  <a:lnTo>
                    <a:pt x="68" y="114"/>
                  </a:lnTo>
                  <a:lnTo>
                    <a:pt x="80" y="104"/>
                  </a:lnTo>
                  <a:lnTo>
                    <a:pt x="93" y="93"/>
                  </a:lnTo>
                  <a:lnTo>
                    <a:pt x="106" y="83"/>
                  </a:lnTo>
                  <a:lnTo>
                    <a:pt x="120" y="73"/>
                  </a:lnTo>
                  <a:lnTo>
                    <a:pt x="135" y="64"/>
                  </a:lnTo>
                  <a:lnTo>
                    <a:pt x="149" y="56"/>
                  </a:lnTo>
                  <a:lnTo>
                    <a:pt x="165" y="48"/>
                  </a:lnTo>
                  <a:lnTo>
                    <a:pt x="181" y="42"/>
                  </a:lnTo>
                  <a:lnTo>
                    <a:pt x="197" y="35"/>
                  </a:lnTo>
                  <a:lnTo>
                    <a:pt x="215" y="29"/>
                  </a:lnTo>
                  <a:lnTo>
                    <a:pt x="233" y="24"/>
                  </a:lnTo>
                  <a:lnTo>
                    <a:pt x="251" y="19"/>
                  </a:lnTo>
                  <a:lnTo>
                    <a:pt x="270" y="15"/>
                  </a:lnTo>
                  <a:lnTo>
                    <a:pt x="290" y="11"/>
                  </a:lnTo>
                  <a:lnTo>
                    <a:pt x="310" y="8"/>
                  </a:lnTo>
                  <a:lnTo>
                    <a:pt x="330" y="5"/>
                  </a:lnTo>
                  <a:lnTo>
                    <a:pt x="352" y="4"/>
                  </a:lnTo>
                  <a:lnTo>
                    <a:pt x="374" y="1"/>
                  </a:lnTo>
                  <a:lnTo>
                    <a:pt x="396" y="1"/>
                  </a:lnTo>
                  <a:lnTo>
                    <a:pt x="419" y="0"/>
                  </a:lnTo>
                  <a:lnTo>
                    <a:pt x="443" y="1"/>
                  </a:lnTo>
                  <a:lnTo>
                    <a:pt x="469" y="1"/>
                  </a:lnTo>
                  <a:lnTo>
                    <a:pt x="496" y="4"/>
                  </a:lnTo>
                  <a:lnTo>
                    <a:pt x="523" y="5"/>
                  </a:lnTo>
                  <a:lnTo>
                    <a:pt x="554" y="8"/>
                  </a:lnTo>
                  <a:lnTo>
                    <a:pt x="585" y="11"/>
                  </a:lnTo>
                  <a:lnTo>
                    <a:pt x="617" y="15"/>
                  </a:lnTo>
                  <a:lnTo>
                    <a:pt x="651" y="19"/>
                  </a:lnTo>
                  <a:close/>
                </a:path>
              </a:pathLst>
            </a:custGeom>
            <a:solidFill>
              <a:srgbClr val="FFFFFF"/>
            </a:solidFill>
            <a:ln w="9525">
              <a:noFill/>
              <a:round/>
              <a:headEnd/>
              <a:tailEnd/>
            </a:ln>
          </p:spPr>
          <p:txBody>
            <a:bodyPr/>
            <a:lstStyle/>
            <a:p>
              <a:pPr algn="r" defTabSz="914400" eaLnBrk="0" hangingPunct="0">
                <a:spcBef>
                  <a:spcPct val="20000"/>
                </a:spcBef>
                <a:defRPr/>
              </a:pPr>
              <a:endParaRPr lang="en-GB" sz="1200" dirty="0">
                <a:solidFill>
                  <a:srgbClr val="333333"/>
                </a:solidFill>
                <a:latin typeface="Arial" charset="0"/>
                <a:ea typeface="+mn-ea"/>
              </a:endParaRPr>
            </a:p>
          </p:txBody>
        </p:sp>
        <p:sp>
          <p:nvSpPr>
            <p:cNvPr id="11" name="Freeform 119"/>
            <p:cNvSpPr>
              <a:spLocks noEditPoints="1"/>
            </p:cNvSpPr>
            <p:nvPr userDrawn="1"/>
          </p:nvSpPr>
          <p:spPr bwMode="gray">
            <a:xfrm>
              <a:off x="5922" y="4215"/>
              <a:ext cx="29" cy="28"/>
            </a:xfrm>
            <a:custGeom>
              <a:avLst/>
              <a:gdLst/>
              <a:ahLst/>
              <a:cxnLst>
                <a:cxn ang="0">
                  <a:pos x="285" y="608"/>
                </a:cxn>
                <a:cxn ang="0">
                  <a:pos x="303" y="685"/>
                </a:cxn>
                <a:cxn ang="0">
                  <a:pos x="335" y="752"/>
                </a:cxn>
                <a:cxn ang="0">
                  <a:pos x="382" y="808"/>
                </a:cxn>
                <a:cxn ang="0">
                  <a:pos x="439" y="844"/>
                </a:cxn>
                <a:cxn ang="0">
                  <a:pos x="507" y="864"/>
                </a:cxn>
                <a:cxn ang="0">
                  <a:pos x="585" y="867"/>
                </a:cxn>
                <a:cxn ang="0">
                  <a:pos x="658" y="850"/>
                </a:cxn>
                <a:cxn ang="0">
                  <a:pos x="718" y="815"/>
                </a:cxn>
                <a:cxn ang="0">
                  <a:pos x="765" y="763"/>
                </a:cxn>
                <a:cxn ang="0">
                  <a:pos x="797" y="699"/>
                </a:cxn>
                <a:cxn ang="0">
                  <a:pos x="816" y="624"/>
                </a:cxn>
                <a:cxn ang="0">
                  <a:pos x="822" y="500"/>
                </a:cxn>
                <a:cxn ang="0">
                  <a:pos x="809" y="416"/>
                </a:cxn>
                <a:cxn ang="0">
                  <a:pos x="785" y="345"/>
                </a:cxn>
                <a:cxn ang="0">
                  <a:pos x="747" y="292"/>
                </a:cxn>
                <a:cxn ang="0">
                  <a:pos x="696" y="253"/>
                </a:cxn>
                <a:cxn ang="0">
                  <a:pos x="631" y="229"/>
                </a:cxn>
                <a:cxn ang="0">
                  <a:pos x="554" y="221"/>
                </a:cxn>
                <a:cxn ang="0">
                  <a:pos x="476" y="230"/>
                </a:cxn>
                <a:cxn ang="0">
                  <a:pos x="411" y="255"/>
                </a:cxn>
                <a:cxn ang="0">
                  <a:pos x="358" y="296"/>
                </a:cxn>
                <a:cxn ang="0">
                  <a:pos x="319" y="353"/>
                </a:cxn>
                <a:cxn ang="0">
                  <a:pos x="292" y="422"/>
                </a:cxn>
                <a:cxn ang="0">
                  <a:pos x="281" y="503"/>
                </a:cxn>
                <a:cxn ang="0">
                  <a:pos x="495" y="1087"/>
                </a:cxn>
                <a:cxn ang="0">
                  <a:pos x="358" y="1059"/>
                </a:cxn>
                <a:cxn ang="0">
                  <a:pos x="239" y="1002"/>
                </a:cxn>
                <a:cxn ang="0">
                  <a:pos x="136" y="915"/>
                </a:cxn>
                <a:cxn ang="0">
                  <a:pos x="60" y="806"/>
                </a:cxn>
                <a:cxn ang="0">
                  <a:pos x="16" y="681"/>
                </a:cxn>
                <a:cxn ang="0">
                  <a:pos x="0" y="538"/>
                </a:cxn>
                <a:cxn ang="0">
                  <a:pos x="14" y="397"/>
                </a:cxn>
                <a:cxn ang="0">
                  <a:pos x="59" y="273"/>
                </a:cxn>
                <a:cxn ang="0">
                  <a:pos x="134" y="167"/>
                </a:cxn>
                <a:cxn ang="0">
                  <a:pos x="234" y="84"/>
                </a:cxn>
                <a:cxn ang="0">
                  <a:pos x="354" y="29"/>
                </a:cxn>
                <a:cxn ang="0">
                  <a:pos x="492" y="2"/>
                </a:cxn>
                <a:cxn ang="0">
                  <a:pos x="642" y="6"/>
                </a:cxn>
                <a:cxn ang="0">
                  <a:pos x="775" y="38"/>
                </a:cxn>
                <a:cxn ang="0">
                  <a:pos x="890" y="100"/>
                </a:cxn>
                <a:cxn ang="0">
                  <a:pos x="986" y="189"/>
                </a:cxn>
                <a:cxn ang="0">
                  <a:pos x="1054" y="298"/>
                </a:cxn>
                <a:cxn ang="0">
                  <a:pos x="1093" y="425"/>
                </a:cxn>
                <a:cxn ang="0">
                  <a:pos x="1102" y="567"/>
                </a:cxn>
                <a:cxn ang="0">
                  <a:pos x="1081" y="703"/>
                </a:cxn>
                <a:cxn ang="0">
                  <a:pos x="1030" y="824"/>
                </a:cxn>
                <a:cxn ang="0">
                  <a:pos x="949" y="930"/>
                </a:cxn>
                <a:cxn ang="0">
                  <a:pos x="845" y="1014"/>
                </a:cxn>
                <a:cxn ang="0">
                  <a:pos x="722" y="1067"/>
                </a:cxn>
                <a:cxn ang="0">
                  <a:pos x="584" y="1088"/>
                </a:cxn>
              </a:cxnLst>
              <a:rect l="0" t="0" r="r" b="b"/>
              <a:pathLst>
                <a:path w="1103" h="1089">
                  <a:moveTo>
                    <a:pt x="280" y="538"/>
                  </a:moveTo>
                  <a:lnTo>
                    <a:pt x="280" y="556"/>
                  </a:lnTo>
                  <a:lnTo>
                    <a:pt x="281" y="574"/>
                  </a:lnTo>
                  <a:lnTo>
                    <a:pt x="282" y="591"/>
                  </a:lnTo>
                  <a:lnTo>
                    <a:pt x="285" y="608"/>
                  </a:lnTo>
                  <a:lnTo>
                    <a:pt x="287" y="624"/>
                  </a:lnTo>
                  <a:lnTo>
                    <a:pt x="290" y="640"/>
                  </a:lnTo>
                  <a:lnTo>
                    <a:pt x="294" y="656"/>
                  </a:lnTo>
                  <a:lnTo>
                    <a:pt x="298" y="670"/>
                  </a:lnTo>
                  <a:lnTo>
                    <a:pt x="303" y="685"/>
                  </a:lnTo>
                  <a:lnTo>
                    <a:pt x="308" y="699"/>
                  </a:lnTo>
                  <a:lnTo>
                    <a:pt x="314" y="713"/>
                  </a:lnTo>
                  <a:lnTo>
                    <a:pt x="320" y="726"/>
                  </a:lnTo>
                  <a:lnTo>
                    <a:pt x="327" y="739"/>
                  </a:lnTo>
                  <a:lnTo>
                    <a:pt x="335" y="752"/>
                  </a:lnTo>
                  <a:lnTo>
                    <a:pt x="344" y="764"/>
                  </a:lnTo>
                  <a:lnTo>
                    <a:pt x="353" y="775"/>
                  </a:lnTo>
                  <a:lnTo>
                    <a:pt x="362" y="786"/>
                  </a:lnTo>
                  <a:lnTo>
                    <a:pt x="372" y="797"/>
                  </a:lnTo>
                  <a:lnTo>
                    <a:pt x="382" y="808"/>
                  </a:lnTo>
                  <a:lnTo>
                    <a:pt x="392" y="816"/>
                  </a:lnTo>
                  <a:lnTo>
                    <a:pt x="403" y="824"/>
                  </a:lnTo>
                  <a:lnTo>
                    <a:pt x="414" y="832"/>
                  </a:lnTo>
                  <a:lnTo>
                    <a:pt x="426" y="839"/>
                  </a:lnTo>
                  <a:lnTo>
                    <a:pt x="439" y="844"/>
                  </a:lnTo>
                  <a:lnTo>
                    <a:pt x="452" y="850"/>
                  </a:lnTo>
                  <a:lnTo>
                    <a:pt x="464" y="854"/>
                  </a:lnTo>
                  <a:lnTo>
                    <a:pt x="479" y="859"/>
                  </a:lnTo>
                  <a:lnTo>
                    <a:pt x="492" y="862"/>
                  </a:lnTo>
                  <a:lnTo>
                    <a:pt x="507" y="864"/>
                  </a:lnTo>
                  <a:lnTo>
                    <a:pt x="522" y="867"/>
                  </a:lnTo>
                  <a:lnTo>
                    <a:pt x="537" y="868"/>
                  </a:lnTo>
                  <a:lnTo>
                    <a:pt x="554" y="868"/>
                  </a:lnTo>
                  <a:lnTo>
                    <a:pt x="569" y="868"/>
                  </a:lnTo>
                  <a:lnTo>
                    <a:pt x="585" y="867"/>
                  </a:lnTo>
                  <a:lnTo>
                    <a:pt x="601" y="864"/>
                  </a:lnTo>
                  <a:lnTo>
                    <a:pt x="616" y="862"/>
                  </a:lnTo>
                  <a:lnTo>
                    <a:pt x="630" y="859"/>
                  </a:lnTo>
                  <a:lnTo>
                    <a:pt x="644" y="854"/>
                  </a:lnTo>
                  <a:lnTo>
                    <a:pt x="658" y="850"/>
                  </a:lnTo>
                  <a:lnTo>
                    <a:pt x="671" y="844"/>
                  </a:lnTo>
                  <a:lnTo>
                    <a:pt x="683" y="838"/>
                  </a:lnTo>
                  <a:lnTo>
                    <a:pt x="694" y="831"/>
                  </a:lnTo>
                  <a:lnTo>
                    <a:pt x="707" y="823"/>
                  </a:lnTo>
                  <a:lnTo>
                    <a:pt x="718" y="815"/>
                  </a:lnTo>
                  <a:lnTo>
                    <a:pt x="728" y="805"/>
                  </a:lnTo>
                  <a:lnTo>
                    <a:pt x="738" y="795"/>
                  </a:lnTo>
                  <a:lnTo>
                    <a:pt x="747" y="785"/>
                  </a:lnTo>
                  <a:lnTo>
                    <a:pt x="757" y="774"/>
                  </a:lnTo>
                  <a:lnTo>
                    <a:pt x="765" y="763"/>
                  </a:lnTo>
                  <a:lnTo>
                    <a:pt x="773" y="751"/>
                  </a:lnTo>
                  <a:lnTo>
                    <a:pt x="779" y="738"/>
                  </a:lnTo>
                  <a:lnTo>
                    <a:pt x="786" y="726"/>
                  </a:lnTo>
                  <a:lnTo>
                    <a:pt x="792" y="713"/>
                  </a:lnTo>
                  <a:lnTo>
                    <a:pt x="797" y="699"/>
                  </a:lnTo>
                  <a:lnTo>
                    <a:pt x="802" y="685"/>
                  </a:lnTo>
                  <a:lnTo>
                    <a:pt x="806" y="670"/>
                  </a:lnTo>
                  <a:lnTo>
                    <a:pt x="811" y="656"/>
                  </a:lnTo>
                  <a:lnTo>
                    <a:pt x="814" y="640"/>
                  </a:lnTo>
                  <a:lnTo>
                    <a:pt x="816" y="624"/>
                  </a:lnTo>
                  <a:lnTo>
                    <a:pt x="818" y="609"/>
                  </a:lnTo>
                  <a:lnTo>
                    <a:pt x="822" y="574"/>
                  </a:lnTo>
                  <a:lnTo>
                    <a:pt x="823" y="538"/>
                  </a:lnTo>
                  <a:lnTo>
                    <a:pt x="823" y="519"/>
                  </a:lnTo>
                  <a:lnTo>
                    <a:pt x="822" y="500"/>
                  </a:lnTo>
                  <a:lnTo>
                    <a:pt x="821" y="481"/>
                  </a:lnTo>
                  <a:lnTo>
                    <a:pt x="818" y="465"/>
                  </a:lnTo>
                  <a:lnTo>
                    <a:pt x="816" y="447"/>
                  </a:lnTo>
                  <a:lnTo>
                    <a:pt x="813" y="431"/>
                  </a:lnTo>
                  <a:lnTo>
                    <a:pt x="809" y="416"/>
                  </a:lnTo>
                  <a:lnTo>
                    <a:pt x="806" y="400"/>
                  </a:lnTo>
                  <a:lnTo>
                    <a:pt x="802" y="385"/>
                  </a:lnTo>
                  <a:lnTo>
                    <a:pt x="796" y="371"/>
                  </a:lnTo>
                  <a:lnTo>
                    <a:pt x="790" y="359"/>
                  </a:lnTo>
                  <a:lnTo>
                    <a:pt x="785" y="345"/>
                  </a:lnTo>
                  <a:lnTo>
                    <a:pt x="778" y="333"/>
                  </a:lnTo>
                  <a:lnTo>
                    <a:pt x="771" y="322"/>
                  </a:lnTo>
                  <a:lnTo>
                    <a:pt x="764" y="311"/>
                  </a:lnTo>
                  <a:lnTo>
                    <a:pt x="756" y="301"/>
                  </a:lnTo>
                  <a:lnTo>
                    <a:pt x="747" y="292"/>
                  </a:lnTo>
                  <a:lnTo>
                    <a:pt x="738" y="283"/>
                  </a:lnTo>
                  <a:lnTo>
                    <a:pt x="728" y="274"/>
                  </a:lnTo>
                  <a:lnTo>
                    <a:pt x="718" y="266"/>
                  </a:lnTo>
                  <a:lnTo>
                    <a:pt x="707" y="259"/>
                  </a:lnTo>
                  <a:lnTo>
                    <a:pt x="696" y="253"/>
                  </a:lnTo>
                  <a:lnTo>
                    <a:pt x="683" y="247"/>
                  </a:lnTo>
                  <a:lnTo>
                    <a:pt x="671" y="241"/>
                  </a:lnTo>
                  <a:lnTo>
                    <a:pt x="659" y="237"/>
                  </a:lnTo>
                  <a:lnTo>
                    <a:pt x="645" y="232"/>
                  </a:lnTo>
                  <a:lnTo>
                    <a:pt x="631" y="229"/>
                  </a:lnTo>
                  <a:lnTo>
                    <a:pt x="616" y="227"/>
                  </a:lnTo>
                  <a:lnTo>
                    <a:pt x="602" y="225"/>
                  </a:lnTo>
                  <a:lnTo>
                    <a:pt x="586" y="222"/>
                  </a:lnTo>
                  <a:lnTo>
                    <a:pt x="570" y="221"/>
                  </a:lnTo>
                  <a:lnTo>
                    <a:pt x="554" y="221"/>
                  </a:lnTo>
                  <a:lnTo>
                    <a:pt x="537" y="222"/>
                  </a:lnTo>
                  <a:lnTo>
                    <a:pt x="520" y="222"/>
                  </a:lnTo>
                  <a:lnTo>
                    <a:pt x="505" y="225"/>
                  </a:lnTo>
                  <a:lnTo>
                    <a:pt x="490" y="227"/>
                  </a:lnTo>
                  <a:lnTo>
                    <a:pt x="476" y="230"/>
                  </a:lnTo>
                  <a:lnTo>
                    <a:pt x="461" y="234"/>
                  </a:lnTo>
                  <a:lnTo>
                    <a:pt x="448" y="238"/>
                  </a:lnTo>
                  <a:lnTo>
                    <a:pt x="435" y="243"/>
                  </a:lnTo>
                  <a:lnTo>
                    <a:pt x="422" y="248"/>
                  </a:lnTo>
                  <a:lnTo>
                    <a:pt x="411" y="255"/>
                  </a:lnTo>
                  <a:lnTo>
                    <a:pt x="399" y="261"/>
                  </a:lnTo>
                  <a:lnTo>
                    <a:pt x="388" y="269"/>
                  </a:lnTo>
                  <a:lnTo>
                    <a:pt x="377" y="278"/>
                  </a:lnTo>
                  <a:lnTo>
                    <a:pt x="367" y="287"/>
                  </a:lnTo>
                  <a:lnTo>
                    <a:pt x="358" y="296"/>
                  </a:lnTo>
                  <a:lnTo>
                    <a:pt x="349" y="307"/>
                  </a:lnTo>
                  <a:lnTo>
                    <a:pt x="340" y="317"/>
                  </a:lnTo>
                  <a:lnTo>
                    <a:pt x="333" y="330"/>
                  </a:lnTo>
                  <a:lnTo>
                    <a:pt x="326" y="341"/>
                  </a:lnTo>
                  <a:lnTo>
                    <a:pt x="319" y="353"/>
                  </a:lnTo>
                  <a:lnTo>
                    <a:pt x="313" y="366"/>
                  </a:lnTo>
                  <a:lnTo>
                    <a:pt x="307" y="380"/>
                  </a:lnTo>
                  <a:lnTo>
                    <a:pt x="301" y="393"/>
                  </a:lnTo>
                  <a:lnTo>
                    <a:pt x="297" y="408"/>
                  </a:lnTo>
                  <a:lnTo>
                    <a:pt x="292" y="422"/>
                  </a:lnTo>
                  <a:lnTo>
                    <a:pt x="289" y="438"/>
                  </a:lnTo>
                  <a:lnTo>
                    <a:pt x="287" y="454"/>
                  </a:lnTo>
                  <a:lnTo>
                    <a:pt x="285" y="469"/>
                  </a:lnTo>
                  <a:lnTo>
                    <a:pt x="282" y="486"/>
                  </a:lnTo>
                  <a:lnTo>
                    <a:pt x="281" y="503"/>
                  </a:lnTo>
                  <a:lnTo>
                    <a:pt x="280" y="521"/>
                  </a:lnTo>
                  <a:lnTo>
                    <a:pt x="280" y="538"/>
                  </a:lnTo>
                  <a:close/>
                  <a:moveTo>
                    <a:pt x="554" y="1089"/>
                  </a:moveTo>
                  <a:lnTo>
                    <a:pt x="524" y="1088"/>
                  </a:lnTo>
                  <a:lnTo>
                    <a:pt x="495" y="1087"/>
                  </a:lnTo>
                  <a:lnTo>
                    <a:pt x="466" y="1083"/>
                  </a:lnTo>
                  <a:lnTo>
                    <a:pt x="438" y="1079"/>
                  </a:lnTo>
                  <a:lnTo>
                    <a:pt x="411" y="1073"/>
                  </a:lnTo>
                  <a:lnTo>
                    <a:pt x="384" y="1067"/>
                  </a:lnTo>
                  <a:lnTo>
                    <a:pt x="358" y="1059"/>
                  </a:lnTo>
                  <a:lnTo>
                    <a:pt x="333" y="1050"/>
                  </a:lnTo>
                  <a:lnTo>
                    <a:pt x="308" y="1040"/>
                  </a:lnTo>
                  <a:lnTo>
                    <a:pt x="285" y="1029"/>
                  </a:lnTo>
                  <a:lnTo>
                    <a:pt x="261" y="1016"/>
                  </a:lnTo>
                  <a:lnTo>
                    <a:pt x="239" y="1002"/>
                  </a:lnTo>
                  <a:lnTo>
                    <a:pt x="217" y="987"/>
                  </a:lnTo>
                  <a:lnTo>
                    <a:pt x="195" y="971"/>
                  </a:lnTo>
                  <a:lnTo>
                    <a:pt x="175" y="953"/>
                  </a:lnTo>
                  <a:lnTo>
                    <a:pt x="155" y="934"/>
                  </a:lnTo>
                  <a:lnTo>
                    <a:pt x="136" y="915"/>
                  </a:lnTo>
                  <a:lnTo>
                    <a:pt x="119" y="895"/>
                  </a:lnTo>
                  <a:lnTo>
                    <a:pt x="103" y="873"/>
                  </a:lnTo>
                  <a:lnTo>
                    <a:pt x="87" y="851"/>
                  </a:lnTo>
                  <a:lnTo>
                    <a:pt x="74" y="829"/>
                  </a:lnTo>
                  <a:lnTo>
                    <a:pt x="60" y="806"/>
                  </a:lnTo>
                  <a:lnTo>
                    <a:pt x="49" y="783"/>
                  </a:lnTo>
                  <a:lnTo>
                    <a:pt x="39" y="758"/>
                  </a:lnTo>
                  <a:lnTo>
                    <a:pt x="30" y="733"/>
                  </a:lnTo>
                  <a:lnTo>
                    <a:pt x="22" y="707"/>
                  </a:lnTo>
                  <a:lnTo>
                    <a:pt x="16" y="681"/>
                  </a:lnTo>
                  <a:lnTo>
                    <a:pt x="10" y="653"/>
                  </a:lnTo>
                  <a:lnTo>
                    <a:pt x="6" y="626"/>
                  </a:lnTo>
                  <a:lnTo>
                    <a:pt x="2" y="598"/>
                  </a:lnTo>
                  <a:lnTo>
                    <a:pt x="1" y="569"/>
                  </a:lnTo>
                  <a:lnTo>
                    <a:pt x="0" y="538"/>
                  </a:lnTo>
                  <a:lnTo>
                    <a:pt x="1" y="508"/>
                  </a:lnTo>
                  <a:lnTo>
                    <a:pt x="2" y="479"/>
                  </a:lnTo>
                  <a:lnTo>
                    <a:pt x="6" y="451"/>
                  </a:lnTo>
                  <a:lnTo>
                    <a:pt x="10" y="423"/>
                  </a:lnTo>
                  <a:lnTo>
                    <a:pt x="14" y="397"/>
                  </a:lnTo>
                  <a:lnTo>
                    <a:pt x="21" y="370"/>
                  </a:lnTo>
                  <a:lnTo>
                    <a:pt x="29" y="344"/>
                  </a:lnTo>
                  <a:lnTo>
                    <a:pt x="38" y="320"/>
                  </a:lnTo>
                  <a:lnTo>
                    <a:pt x="48" y="296"/>
                  </a:lnTo>
                  <a:lnTo>
                    <a:pt x="59" y="273"/>
                  </a:lnTo>
                  <a:lnTo>
                    <a:pt x="73" y="250"/>
                  </a:lnTo>
                  <a:lnTo>
                    <a:pt x="86" y="228"/>
                  </a:lnTo>
                  <a:lnTo>
                    <a:pt x="100" y="207"/>
                  </a:lnTo>
                  <a:lnTo>
                    <a:pt x="116" y="187"/>
                  </a:lnTo>
                  <a:lnTo>
                    <a:pt x="134" y="167"/>
                  </a:lnTo>
                  <a:lnTo>
                    <a:pt x="152" y="149"/>
                  </a:lnTo>
                  <a:lnTo>
                    <a:pt x="172" y="131"/>
                  </a:lnTo>
                  <a:lnTo>
                    <a:pt x="192" y="114"/>
                  </a:lnTo>
                  <a:lnTo>
                    <a:pt x="213" y="98"/>
                  </a:lnTo>
                  <a:lnTo>
                    <a:pt x="234" y="84"/>
                  </a:lnTo>
                  <a:lnTo>
                    <a:pt x="257" y="71"/>
                  </a:lnTo>
                  <a:lnTo>
                    <a:pt x="280" y="58"/>
                  </a:lnTo>
                  <a:lnTo>
                    <a:pt x="304" y="47"/>
                  </a:lnTo>
                  <a:lnTo>
                    <a:pt x="328" y="37"/>
                  </a:lnTo>
                  <a:lnTo>
                    <a:pt x="354" y="29"/>
                  </a:lnTo>
                  <a:lnTo>
                    <a:pt x="381" y="21"/>
                  </a:lnTo>
                  <a:lnTo>
                    <a:pt x="407" y="15"/>
                  </a:lnTo>
                  <a:lnTo>
                    <a:pt x="435" y="10"/>
                  </a:lnTo>
                  <a:lnTo>
                    <a:pt x="463" y="6"/>
                  </a:lnTo>
                  <a:lnTo>
                    <a:pt x="492" y="2"/>
                  </a:lnTo>
                  <a:lnTo>
                    <a:pt x="522" y="1"/>
                  </a:lnTo>
                  <a:lnTo>
                    <a:pt x="554" y="0"/>
                  </a:lnTo>
                  <a:lnTo>
                    <a:pt x="584" y="1"/>
                  </a:lnTo>
                  <a:lnTo>
                    <a:pt x="613" y="4"/>
                  </a:lnTo>
                  <a:lnTo>
                    <a:pt x="642" y="6"/>
                  </a:lnTo>
                  <a:lnTo>
                    <a:pt x="670" y="10"/>
                  </a:lnTo>
                  <a:lnTo>
                    <a:pt x="697" y="16"/>
                  </a:lnTo>
                  <a:lnTo>
                    <a:pt x="723" y="21"/>
                  </a:lnTo>
                  <a:lnTo>
                    <a:pt x="749" y="29"/>
                  </a:lnTo>
                  <a:lnTo>
                    <a:pt x="775" y="38"/>
                  </a:lnTo>
                  <a:lnTo>
                    <a:pt x="799" y="48"/>
                  </a:lnTo>
                  <a:lnTo>
                    <a:pt x="823" y="59"/>
                  </a:lnTo>
                  <a:lnTo>
                    <a:pt x="846" y="72"/>
                  </a:lnTo>
                  <a:lnTo>
                    <a:pt x="869" y="85"/>
                  </a:lnTo>
                  <a:lnTo>
                    <a:pt x="890" y="100"/>
                  </a:lnTo>
                  <a:lnTo>
                    <a:pt x="911" y="115"/>
                  </a:lnTo>
                  <a:lnTo>
                    <a:pt x="931" y="132"/>
                  </a:lnTo>
                  <a:lnTo>
                    <a:pt x="950" y="150"/>
                  </a:lnTo>
                  <a:lnTo>
                    <a:pt x="969" y="169"/>
                  </a:lnTo>
                  <a:lnTo>
                    <a:pt x="986" y="189"/>
                  </a:lnTo>
                  <a:lnTo>
                    <a:pt x="1003" y="209"/>
                  </a:lnTo>
                  <a:lnTo>
                    <a:pt x="1017" y="230"/>
                  </a:lnTo>
                  <a:lnTo>
                    <a:pt x="1030" y="253"/>
                  </a:lnTo>
                  <a:lnTo>
                    <a:pt x="1043" y="275"/>
                  </a:lnTo>
                  <a:lnTo>
                    <a:pt x="1054" y="298"/>
                  </a:lnTo>
                  <a:lnTo>
                    <a:pt x="1064" y="322"/>
                  </a:lnTo>
                  <a:lnTo>
                    <a:pt x="1073" y="346"/>
                  </a:lnTo>
                  <a:lnTo>
                    <a:pt x="1081" y="372"/>
                  </a:lnTo>
                  <a:lnTo>
                    <a:pt x="1087" y="398"/>
                  </a:lnTo>
                  <a:lnTo>
                    <a:pt x="1093" y="425"/>
                  </a:lnTo>
                  <a:lnTo>
                    <a:pt x="1097" y="452"/>
                  </a:lnTo>
                  <a:lnTo>
                    <a:pt x="1100" y="480"/>
                  </a:lnTo>
                  <a:lnTo>
                    <a:pt x="1102" y="509"/>
                  </a:lnTo>
                  <a:lnTo>
                    <a:pt x="1103" y="538"/>
                  </a:lnTo>
                  <a:lnTo>
                    <a:pt x="1102" y="567"/>
                  </a:lnTo>
                  <a:lnTo>
                    <a:pt x="1100" y="595"/>
                  </a:lnTo>
                  <a:lnTo>
                    <a:pt x="1097" y="623"/>
                  </a:lnTo>
                  <a:lnTo>
                    <a:pt x="1093" y="650"/>
                  </a:lnTo>
                  <a:lnTo>
                    <a:pt x="1087" y="677"/>
                  </a:lnTo>
                  <a:lnTo>
                    <a:pt x="1081" y="703"/>
                  </a:lnTo>
                  <a:lnTo>
                    <a:pt x="1073" y="728"/>
                  </a:lnTo>
                  <a:lnTo>
                    <a:pt x="1064" y="753"/>
                  </a:lnTo>
                  <a:lnTo>
                    <a:pt x="1054" y="777"/>
                  </a:lnTo>
                  <a:lnTo>
                    <a:pt x="1043" y="801"/>
                  </a:lnTo>
                  <a:lnTo>
                    <a:pt x="1030" y="824"/>
                  </a:lnTo>
                  <a:lnTo>
                    <a:pt x="1016" y="847"/>
                  </a:lnTo>
                  <a:lnTo>
                    <a:pt x="1001" y="868"/>
                  </a:lnTo>
                  <a:lnTo>
                    <a:pt x="985" y="889"/>
                  </a:lnTo>
                  <a:lnTo>
                    <a:pt x="968" y="910"/>
                  </a:lnTo>
                  <a:lnTo>
                    <a:pt x="949" y="930"/>
                  </a:lnTo>
                  <a:lnTo>
                    <a:pt x="930" y="949"/>
                  </a:lnTo>
                  <a:lnTo>
                    <a:pt x="910" y="967"/>
                  </a:lnTo>
                  <a:lnTo>
                    <a:pt x="889" y="984"/>
                  </a:lnTo>
                  <a:lnTo>
                    <a:pt x="867" y="1000"/>
                  </a:lnTo>
                  <a:lnTo>
                    <a:pt x="845" y="1014"/>
                  </a:lnTo>
                  <a:lnTo>
                    <a:pt x="822" y="1026"/>
                  </a:lnTo>
                  <a:lnTo>
                    <a:pt x="798" y="1039"/>
                  </a:lnTo>
                  <a:lnTo>
                    <a:pt x="774" y="1049"/>
                  </a:lnTo>
                  <a:lnTo>
                    <a:pt x="748" y="1059"/>
                  </a:lnTo>
                  <a:lnTo>
                    <a:pt x="722" y="1067"/>
                  </a:lnTo>
                  <a:lnTo>
                    <a:pt x="697" y="1073"/>
                  </a:lnTo>
                  <a:lnTo>
                    <a:pt x="669" y="1079"/>
                  </a:lnTo>
                  <a:lnTo>
                    <a:pt x="641" y="1083"/>
                  </a:lnTo>
                  <a:lnTo>
                    <a:pt x="613" y="1087"/>
                  </a:lnTo>
                  <a:lnTo>
                    <a:pt x="584" y="1088"/>
                  </a:lnTo>
                  <a:lnTo>
                    <a:pt x="554" y="1089"/>
                  </a:lnTo>
                  <a:close/>
                </a:path>
              </a:pathLst>
            </a:custGeom>
            <a:solidFill>
              <a:srgbClr val="FFFFFF"/>
            </a:solidFill>
            <a:ln w="9525">
              <a:noFill/>
              <a:round/>
              <a:headEnd/>
              <a:tailEnd/>
            </a:ln>
          </p:spPr>
          <p:txBody>
            <a:bodyPr/>
            <a:lstStyle/>
            <a:p>
              <a:pPr algn="r" defTabSz="914400" eaLnBrk="0" hangingPunct="0">
                <a:spcBef>
                  <a:spcPct val="20000"/>
                </a:spcBef>
                <a:defRPr/>
              </a:pPr>
              <a:endParaRPr lang="en-GB" sz="1200" dirty="0">
                <a:solidFill>
                  <a:srgbClr val="333333"/>
                </a:solidFill>
                <a:latin typeface="Arial" charset="0"/>
                <a:ea typeface="+mn-ea"/>
              </a:endParaRPr>
            </a:p>
          </p:txBody>
        </p:sp>
        <p:sp>
          <p:nvSpPr>
            <p:cNvPr id="12" name="Freeform 120"/>
            <p:cNvSpPr>
              <a:spLocks/>
            </p:cNvSpPr>
            <p:nvPr userDrawn="1"/>
          </p:nvSpPr>
          <p:spPr bwMode="gray">
            <a:xfrm>
              <a:off x="5900" y="4215"/>
              <a:ext cx="19" cy="28"/>
            </a:xfrm>
            <a:custGeom>
              <a:avLst/>
              <a:gdLst/>
              <a:ahLst/>
              <a:cxnLst>
                <a:cxn ang="0">
                  <a:pos x="582" y="215"/>
                </a:cxn>
                <a:cxn ang="0">
                  <a:pos x="491" y="203"/>
                </a:cxn>
                <a:cxn ang="0">
                  <a:pos x="422" y="202"/>
                </a:cxn>
                <a:cxn ang="0">
                  <a:pos x="352" y="212"/>
                </a:cxn>
                <a:cxn ang="0">
                  <a:pos x="305" y="232"/>
                </a:cxn>
                <a:cxn ang="0">
                  <a:pos x="282" y="263"/>
                </a:cxn>
                <a:cxn ang="0">
                  <a:pos x="283" y="302"/>
                </a:cxn>
                <a:cxn ang="0">
                  <a:pos x="317" y="345"/>
                </a:cxn>
                <a:cxn ang="0">
                  <a:pos x="398" y="401"/>
                </a:cxn>
                <a:cxn ang="0">
                  <a:pos x="553" y="488"/>
                </a:cxn>
                <a:cxn ang="0">
                  <a:pos x="640" y="545"/>
                </a:cxn>
                <a:cxn ang="0">
                  <a:pos x="692" y="593"/>
                </a:cxn>
                <a:cxn ang="0">
                  <a:pos x="725" y="641"/>
                </a:cxn>
                <a:cxn ang="0">
                  <a:pos x="748" y="693"/>
                </a:cxn>
                <a:cxn ang="0">
                  <a:pos x="759" y="748"/>
                </a:cxn>
                <a:cxn ang="0">
                  <a:pos x="758" y="813"/>
                </a:cxn>
                <a:cxn ang="0">
                  <a:pos x="743" y="879"/>
                </a:cxn>
                <a:cxn ang="0">
                  <a:pos x="713" y="936"/>
                </a:cxn>
                <a:cxn ang="0">
                  <a:pos x="668" y="985"/>
                </a:cxn>
                <a:cxn ang="0">
                  <a:pos x="610" y="1025"/>
                </a:cxn>
                <a:cxn ang="0">
                  <a:pos x="540" y="1057"/>
                </a:cxn>
                <a:cxn ang="0">
                  <a:pos x="460" y="1078"/>
                </a:cxn>
                <a:cxn ang="0">
                  <a:pos x="369" y="1088"/>
                </a:cxn>
                <a:cxn ang="0">
                  <a:pos x="266" y="1086"/>
                </a:cxn>
                <a:cxn ang="0">
                  <a:pos x="115" y="1063"/>
                </a:cxn>
                <a:cxn ang="0">
                  <a:pos x="69" y="838"/>
                </a:cxn>
                <a:cxn ang="0">
                  <a:pos x="240" y="879"/>
                </a:cxn>
                <a:cxn ang="0">
                  <a:pos x="346" y="888"/>
                </a:cxn>
                <a:cxn ang="0">
                  <a:pos x="400" y="878"/>
                </a:cxn>
                <a:cxn ang="0">
                  <a:pos x="446" y="853"/>
                </a:cxn>
                <a:cxn ang="0">
                  <a:pos x="474" y="819"/>
                </a:cxn>
                <a:cxn ang="0">
                  <a:pos x="480" y="775"/>
                </a:cxn>
                <a:cxn ang="0">
                  <a:pos x="457" y="733"/>
                </a:cxn>
                <a:cxn ang="0">
                  <a:pos x="399" y="688"/>
                </a:cxn>
                <a:cxn ang="0">
                  <a:pos x="231" y="595"/>
                </a:cxn>
                <a:cxn ang="0">
                  <a:pos x="123" y="521"/>
                </a:cxn>
                <a:cxn ang="0">
                  <a:pos x="50" y="439"/>
                </a:cxn>
                <a:cxn ang="0">
                  <a:pos x="8" y="352"/>
                </a:cxn>
                <a:cxn ang="0">
                  <a:pos x="0" y="265"/>
                </a:cxn>
                <a:cxn ang="0">
                  <a:pos x="11" y="205"/>
                </a:cxn>
                <a:cxn ang="0">
                  <a:pos x="37" y="151"/>
                </a:cxn>
                <a:cxn ang="0">
                  <a:pos x="79" y="104"/>
                </a:cxn>
                <a:cxn ang="0">
                  <a:pos x="134" y="64"/>
                </a:cxn>
                <a:cxn ang="0">
                  <a:pos x="197" y="35"/>
                </a:cxn>
                <a:cxn ang="0">
                  <a:pos x="269" y="15"/>
                </a:cxn>
                <a:cxn ang="0">
                  <a:pos x="351" y="4"/>
                </a:cxn>
                <a:cxn ang="0">
                  <a:pos x="442" y="1"/>
                </a:cxn>
                <a:cxn ang="0">
                  <a:pos x="552" y="8"/>
                </a:cxn>
              </a:cxnLst>
              <a:rect l="0" t="0" r="r" b="b"/>
              <a:pathLst>
                <a:path w="760" h="1089">
                  <a:moveTo>
                    <a:pt x="650" y="19"/>
                  </a:moveTo>
                  <a:lnTo>
                    <a:pt x="650" y="226"/>
                  </a:lnTo>
                  <a:lnTo>
                    <a:pt x="615" y="220"/>
                  </a:lnTo>
                  <a:lnTo>
                    <a:pt x="582" y="215"/>
                  </a:lnTo>
                  <a:lnTo>
                    <a:pt x="554" y="211"/>
                  </a:lnTo>
                  <a:lnTo>
                    <a:pt x="530" y="208"/>
                  </a:lnTo>
                  <a:lnTo>
                    <a:pt x="509" y="205"/>
                  </a:lnTo>
                  <a:lnTo>
                    <a:pt x="491" y="203"/>
                  </a:lnTo>
                  <a:lnTo>
                    <a:pt x="476" y="202"/>
                  </a:lnTo>
                  <a:lnTo>
                    <a:pt x="466" y="201"/>
                  </a:lnTo>
                  <a:lnTo>
                    <a:pt x="443" y="202"/>
                  </a:lnTo>
                  <a:lnTo>
                    <a:pt x="422" y="202"/>
                  </a:lnTo>
                  <a:lnTo>
                    <a:pt x="403" y="205"/>
                  </a:lnTo>
                  <a:lnTo>
                    <a:pt x="384" y="207"/>
                  </a:lnTo>
                  <a:lnTo>
                    <a:pt x="367" y="209"/>
                  </a:lnTo>
                  <a:lnTo>
                    <a:pt x="352" y="212"/>
                  </a:lnTo>
                  <a:lnTo>
                    <a:pt x="338" y="217"/>
                  </a:lnTo>
                  <a:lnTo>
                    <a:pt x="326" y="221"/>
                  </a:lnTo>
                  <a:lnTo>
                    <a:pt x="314" y="227"/>
                  </a:lnTo>
                  <a:lnTo>
                    <a:pt x="305" y="232"/>
                  </a:lnTo>
                  <a:lnTo>
                    <a:pt x="298" y="239"/>
                  </a:lnTo>
                  <a:lnTo>
                    <a:pt x="291" y="247"/>
                  </a:lnTo>
                  <a:lnTo>
                    <a:pt x="285" y="255"/>
                  </a:lnTo>
                  <a:lnTo>
                    <a:pt x="282" y="263"/>
                  </a:lnTo>
                  <a:lnTo>
                    <a:pt x="280" y="272"/>
                  </a:lnTo>
                  <a:lnTo>
                    <a:pt x="279" y="282"/>
                  </a:lnTo>
                  <a:lnTo>
                    <a:pt x="280" y="292"/>
                  </a:lnTo>
                  <a:lnTo>
                    <a:pt x="283" y="302"/>
                  </a:lnTo>
                  <a:lnTo>
                    <a:pt x="289" y="313"/>
                  </a:lnTo>
                  <a:lnTo>
                    <a:pt x="295" y="323"/>
                  </a:lnTo>
                  <a:lnTo>
                    <a:pt x="305" y="334"/>
                  </a:lnTo>
                  <a:lnTo>
                    <a:pt x="317" y="345"/>
                  </a:lnTo>
                  <a:lnTo>
                    <a:pt x="330" y="356"/>
                  </a:lnTo>
                  <a:lnTo>
                    <a:pt x="346" y="368"/>
                  </a:lnTo>
                  <a:lnTo>
                    <a:pt x="366" y="382"/>
                  </a:lnTo>
                  <a:lnTo>
                    <a:pt x="398" y="401"/>
                  </a:lnTo>
                  <a:lnTo>
                    <a:pt x="442" y="426"/>
                  </a:lnTo>
                  <a:lnTo>
                    <a:pt x="496" y="457"/>
                  </a:lnTo>
                  <a:lnTo>
                    <a:pt x="527" y="473"/>
                  </a:lnTo>
                  <a:lnTo>
                    <a:pt x="553" y="488"/>
                  </a:lnTo>
                  <a:lnTo>
                    <a:pt x="579" y="504"/>
                  </a:lnTo>
                  <a:lnTo>
                    <a:pt x="601" y="518"/>
                  </a:lnTo>
                  <a:lnTo>
                    <a:pt x="623" y="532"/>
                  </a:lnTo>
                  <a:lnTo>
                    <a:pt x="640" y="545"/>
                  </a:lnTo>
                  <a:lnTo>
                    <a:pt x="657" y="559"/>
                  </a:lnTo>
                  <a:lnTo>
                    <a:pt x="671" y="571"/>
                  </a:lnTo>
                  <a:lnTo>
                    <a:pt x="682" y="582"/>
                  </a:lnTo>
                  <a:lnTo>
                    <a:pt x="692" y="593"/>
                  </a:lnTo>
                  <a:lnTo>
                    <a:pt x="701" y="605"/>
                  </a:lnTo>
                  <a:lnTo>
                    <a:pt x="710" y="617"/>
                  </a:lnTo>
                  <a:lnTo>
                    <a:pt x="717" y="629"/>
                  </a:lnTo>
                  <a:lnTo>
                    <a:pt x="725" y="641"/>
                  </a:lnTo>
                  <a:lnTo>
                    <a:pt x="732" y="653"/>
                  </a:lnTo>
                  <a:lnTo>
                    <a:pt x="738" y="667"/>
                  </a:lnTo>
                  <a:lnTo>
                    <a:pt x="743" y="680"/>
                  </a:lnTo>
                  <a:lnTo>
                    <a:pt x="748" y="693"/>
                  </a:lnTo>
                  <a:lnTo>
                    <a:pt x="751" y="707"/>
                  </a:lnTo>
                  <a:lnTo>
                    <a:pt x="754" y="720"/>
                  </a:lnTo>
                  <a:lnTo>
                    <a:pt x="757" y="734"/>
                  </a:lnTo>
                  <a:lnTo>
                    <a:pt x="759" y="748"/>
                  </a:lnTo>
                  <a:lnTo>
                    <a:pt x="760" y="763"/>
                  </a:lnTo>
                  <a:lnTo>
                    <a:pt x="760" y="777"/>
                  </a:lnTo>
                  <a:lnTo>
                    <a:pt x="760" y="795"/>
                  </a:lnTo>
                  <a:lnTo>
                    <a:pt x="758" y="813"/>
                  </a:lnTo>
                  <a:lnTo>
                    <a:pt x="755" y="830"/>
                  </a:lnTo>
                  <a:lnTo>
                    <a:pt x="752" y="847"/>
                  </a:lnTo>
                  <a:lnTo>
                    <a:pt x="749" y="863"/>
                  </a:lnTo>
                  <a:lnTo>
                    <a:pt x="743" y="879"/>
                  </a:lnTo>
                  <a:lnTo>
                    <a:pt x="738" y="894"/>
                  </a:lnTo>
                  <a:lnTo>
                    <a:pt x="730" y="908"/>
                  </a:lnTo>
                  <a:lnTo>
                    <a:pt x="722" y="923"/>
                  </a:lnTo>
                  <a:lnTo>
                    <a:pt x="713" y="936"/>
                  </a:lnTo>
                  <a:lnTo>
                    <a:pt x="704" y="948"/>
                  </a:lnTo>
                  <a:lnTo>
                    <a:pt x="693" y="962"/>
                  </a:lnTo>
                  <a:lnTo>
                    <a:pt x="682" y="973"/>
                  </a:lnTo>
                  <a:lnTo>
                    <a:pt x="668" y="985"/>
                  </a:lnTo>
                  <a:lnTo>
                    <a:pt x="655" y="996"/>
                  </a:lnTo>
                  <a:lnTo>
                    <a:pt x="640" y="1006"/>
                  </a:lnTo>
                  <a:lnTo>
                    <a:pt x="626" y="1016"/>
                  </a:lnTo>
                  <a:lnTo>
                    <a:pt x="610" y="1025"/>
                  </a:lnTo>
                  <a:lnTo>
                    <a:pt x="594" y="1034"/>
                  </a:lnTo>
                  <a:lnTo>
                    <a:pt x="576" y="1042"/>
                  </a:lnTo>
                  <a:lnTo>
                    <a:pt x="558" y="1050"/>
                  </a:lnTo>
                  <a:lnTo>
                    <a:pt x="540" y="1057"/>
                  </a:lnTo>
                  <a:lnTo>
                    <a:pt x="521" y="1063"/>
                  </a:lnTo>
                  <a:lnTo>
                    <a:pt x="501" y="1069"/>
                  </a:lnTo>
                  <a:lnTo>
                    <a:pt x="481" y="1073"/>
                  </a:lnTo>
                  <a:lnTo>
                    <a:pt x="460" y="1078"/>
                  </a:lnTo>
                  <a:lnTo>
                    <a:pt x="438" y="1081"/>
                  </a:lnTo>
                  <a:lnTo>
                    <a:pt x="416" y="1083"/>
                  </a:lnTo>
                  <a:lnTo>
                    <a:pt x="393" y="1086"/>
                  </a:lnTo>
                  <a:lnTo>
                    <a:pt x="369" y="1088"/>
                  </a:lnTo>
                  <a:lnTo>
                    <a:pt x="346" y="1089"/>
                  </a:lnTo>
                  <a:lnTo>
                    <a:pt x="321" y="1089"/>
                  </a:lnTo>
                  <a:lnTo>
                    <a:pt x="295" y="1088"/>
                  </a:lnTo>
                  <a:lnTo>
                    <a:pt x="266" y="1086"/>
                  </a:lnTo>
                  <a:lnTo>
                    <a:pt x="233" y="1082"/>
                  </a:lnTo>
                  <a:lnTo>
                    <a:pt x="197" y="1078"/>
                  </a:lnTo>
                  <a:lnTo>
                    <a:pt x="158" y="1071"/>
                  </a:lnTo>
                  <a:lnTo>
                    <a:pt x="115" y="1063"/>
                  </a:lnTo>
                  <a:lnTo>
                    <a:pt x="68" y="1053"/>
                  </a:lnTo>
                  <a:lnTo>
                    <a:pt x="19" y="1043"/>
                  </a:lnTo>
                  <a:lnTo>
                    <a:pt x="19" y="822"/>
                  </a:lnTo>
                  <a:lnTo>
                    <a:pt x="69" y="838"/>
                  </a:lnTo>
                  <a:lnTo>
                    <a:pt x="117" y="851"/>
                  </a:lnTo>
                  <a:lnTo>
                    <a:pt x="161" y="862"/>
                  </a:lnTo>
                  <a:lnTo>
                    <a:pt x="202" y="871"/>
                  </a:lnTo>
                  <a:lnTo>
                    <a:pt x="240" y="879"/>
                  </a:lnTo>
                  <a:lnTo>
                    <a:pt x="273" y="883"/>
                  </a:lnTo>
                  <a:lnTo>
                    <a:pt x="304" y="887"/>
                  </a:lnTo>
                  <a:lnTo>
                    <a:pt x="331" y="888"/>
                  </a:lnTo>
                  <a:lnTo>
                    <a:pt x="346" y="888"/>
                  </a:lnTo>
                  <a:lnTo>
                    <a:pt x="360" y="887"/>
                  </a:lnTo>
                  <a:lnTo>
                    <a:pt x="374" y="885"/>
                  </a:lnTo>
                  <a:lnTo>
                    <a:pt x="387" y="881"/>
                  </a:lnTo>
                  <a:lnTo>
                    <a:pt x="400" y="878"/>
                  </a:lnTo>
                  <a:lnTo>
                    <a:pt x="413" y="872"/>
                  </a:lnTo>
                  <a:lnTo>
                    <a:pt x="424" y="868"/>
                  </a:lnTo>
                  <a:lnTo>
                    <a:pt x="436" y="861"/>
                  </a:lnTo>
                  <a:lnTo>
                    <a:pt x="446" y="853"/>
                  </a:lnTo>
                  <a:lnTo>
                    <a:pt x="455" y="847"/>
                  </a:lnTo>
                  <a:lnTo>
                    <a:pt x="463" y="838"/>
                  </a:lnTo>
                  <a:lnTo>
                    <a:pt x="470" y="829"/>
                  </a:lnTo>
                  <a:lnTo>
                    <a:pt x="474" y="819"/>
                  </a:lnTo>
                  <a:lnTo>
                    <a:pt x="477" y="809"/>
                  </a:lnTo>
                  <a:lnTo>
                    <a:pt x="480" y="797"/>
                  </a:lnTo>
                  <a:lnTo>
                    <a:pt x="481" y="785"/>
                  </a:lnTo>
                  <a:lnTo>
                    <a:pt x="480" y="775"/>
                  </a:lnTo>
                  <a:lnTo>
                    <a:pt x="476" y="765"/>
                  </a:lnTo>
                  <a:lnTo>
                    <a:pt x="472" y="754"/>
                  </a:lnTo>
                  <a:lnTo>
                    <a:pt x="465" y="744"/>
                  </a:lnTo>
                  <a:lnTo>
                    <a:pt x="457" y="733"/>
                  </a:lnTo>
                  <a:lnTo>
                    <a:pt x="446" y="723"/>
                  </a:lnTo>
                  <a:lnTo>
                    <a:pt x="434" y="711"/>
                  </a:lnTo>
                  <a:lnTo>
                    <a:pt x="420" y="701"/>
                  </a:lnTo>
                  <a:lnTo>
                    <a:pt x="399" y="688"/>
                  </a:lnTo>
                  <a:lnTo>
                    <a:pt x="366" y="669"/>
                  </a:lnTo>
                  <a:lnTo>
                    <a:pt x="321" y="644"/>
                  </a:lnTo>
                  <a:lnTo>
                    <a:pt x="263" y="613"/>
                  </a:lnTo>
                  <a:lnTo>
                    <a:pt x="231" y="595"/>
                  </a:lnTo>
                  <a:lnTo>
                    <a:pt x="201" y="577"/>
                  </a:lnTo>
                  <a:lnTo>
                    <a:pt x="174" y="559"/>
                  </a:lnTo>
                  <a:lnTo>
                    <a:pt x="148" y="540"/>
                  </a:lnTo>
                  <a:lnTo>
                    <a:pt x="123" y="521"/>
                  </a:lnTo>
                  <a:lnTo>
                    <a:pt x="102" y="500"/>
                  </a:lnTo>
                  <a:lnTo>
                    <a:pt x="82" y="480"/>
                  </a:lnTo>
                  <a:lnTo>
                    <a:pt x="65" y="460"/>
                  </a:lnTo>
                  <a:lnTo>
                    <a:pt x="50" y="439"/>
                  </a:lnTo>
                  <a:lnTo>
                    <a:pt x="36" y="418"/>
                  </a:lnTo>
                  <a:lnTo>
                    <a:pt x="25" y="397"/>
                  </a:lnTo>
                  <a:lnTo>
                    <a:pt x="16" y="374"/>
                  </a:lnTo>
                  <a:lnTo>
                    <a:pt x="8" y="352"/>
                  </a:lnTo>
                  <a:lnTo>
                    <a:pt x="4" y="328"/>
                  </a:lnTo>
                  <a:lnTo>
                    <a:pt x="1" y="305"/>
                  </a:lnTo>
                  <a:lnTo>
                    <a:pt x="0" y="282"/>
                  </a:lnTo>
                  <a:lnTo>
                    <a:pt x="0" y="265"/>
                  </a:lnTo>
                  <a:lnTo>
                    <a:pt x="2" y="249"/>
                  </a:lnTo>
                  <a:lnTo>
                    <a:pt x="4" y="234"/>
                  </a:lnTo>
                  <a:lnTo>
                    <a:pt x="7" y="219"/>
                  </a:lnTo>
                  <a:lnTo>
                    <a:pt x="11" y="205"/>
                  </a:lnTo>
                  <a:lnTo>
                    <a:pt x="16" y="190"/>
                  </a:lnTo>
                  <a:lnTo>
                    <a:pt x="22" y="177"/>
                  </a:lnTo>
                  <a:lnTo>
                    <a:pt x="30" y="163"/>
                  </a:lnTo>
                  <a:lnTo>
                    <a:pt x="37" y="151"/>
                  </a:lnTo>
                  <a:lnTo>
                    <a:pt x="46" y="139"/>
                  </a:lnTo>
                  <a:lnTo>
                    <a:pt x="56" y="126"/>
                  </a:lnTo>
                  <a:lnTo>
                    <a:pt x="67" y="114"/>
                  </a:lnTo>
                  <a:lnTo>
                    <a:pt x="79" y="104"/>
                  </a:lnTo>
                  <a:lnTo>
                    <a:pt x="91" y="93"/>
                  </a:lnTo>
                  <a:lnTo>
                    <a:pt x="104" y="83"/>
                  </a:lnTo>
                  <a:lnTo>
                    <a:pt x="120" y="73"/>
                  </a:lnTo>
                  <a:lnTo>
                    <a:pt x="134" y="64"/>
                  </a:lnTo>
                  <a:lnTo>
                    <a:pt x="149" y="56"/>
                  </a:lnTo>
                  <a:lnTo>
                    <a:pt x="164" y="48"/>
                  </a:lnTo>
                  <a:lnTo>
                    <a:pt x="180" y="42"/>
                  </a:lnTo>
                  <a:lnTo>
                    <a:pt x="197" y="35"/>
                  </a:lnTo>
                  <a:lnTo>
                    <a:pt x="214" y="29"/>
                  </a:lnTo>
                  <a:lnTo>
                    <a:pt x="232" y="24"/>
                  </a:lnTo>
                  <a:lnTo>
                    <a:pt x="250" y="19"/>
                  </a:lnTo>
                  <a:lnTo>
                    <a:pt x="269" y="15"/>
                  </a:lnTo>
                  <a:lnTo>
                    <a:pt x="289" y="11"/>
                  </a:lnTo>
                  <a:lnTo>
                    <a:pt x="309" y="8"/>
                  </a:lnTo>
                  <a:lnTo>
                    <a:pt x="329" y="5"/>
                  </a:lnTo>
                  <a:lnTo>
                    <a:pt x="351" y="4"/>
                  </a:lnTo>
                  <a:lnTo>
                    <a:pt x="372" y="1"/>
                  </a:lnTo>
                  <a:lnTo>
                    <a:pt x="395" y="1"/>
                  </a:lnTo>
                  <a:lnTo>
                    <a:pt x="418" y="0"/>
                  </a:lnTo>
                  <a:lnTo>
                    <a:pt x="442" y="1"/>
                  </a:lnTo>
                  <a:lnTo>
                    <a:pt x="467" y="1"/>
                  </a:lnTo>
                  <a:lnTo>
                    <a:pt x="494" y="4"/>
                  </a:lnTo>
                  <a:lnTo>
                    <a:pt x="523" y="5"/>
                  </a:lnTo>
                  <a:lnTo>
                    <a:pt x="552" y="8"/>
                  </a:lnTo>
                  <a:lnTo>
                    <a:pt x="583" y="11"/>
                  </a:lnTo>
                  <a:lnTo>
                    <a:pt x="616" y="15"/>
                  </a:lnTo>
                  <a:lnTo>
                    <a:pt x="650" y="19"/>
                  </a:lnTo>
                  <a:close/>
                </a:path>
              </a:pathLst>
            </a:custGeom>
            <a:solidFill>
              <a:srgbClr val="FFFFFF"/>
            </a:solidFill>
            <a:ln w="9525">
              <a:noFill/>
              <a:round/>
              <a:headEnd/>
              <a:tailEnd/>
            </a:ln>
          </p:spPr>
          <p:txBody>
            <a:bodyPr/>
            <a:lstStyle/>
            <a:p>
              <a:pPr algn="r" defTabSz="914400" eaLnBrk="0" hangingPunct="0">
                <a:spcBef>
                  <a:spcPct val="20000"/>
                </a:spcBef>
                <a:defRPr/>
              </a:pPr>
              <a:endParaRPr lang="en-GB" sz="1200" dirty="0">
                <a:solidFill>
                  <a:srgbClr val="333333"/>
                </a:solidFill>
                <a:latin typeface="Arial" charset="0"/>
                <a:ea typeface="+mn-ea"/>
              </a:endParaRPr>
            </a:p>
          </p:txBody>
        </p:sp>
        <p:sp>
          <p:nvSpPr>
            <p:cNvPr id="13" name="Freeform 121"/>
            <p:cNvSpPr>
              <a:spLocks noEditPoints="1"/>
            </p:cNvSpPr>
            <p:nvPr userDrawn="1"/>
          </p:nvSpPr>
          <p:spPr bwMode="gray">
            <a:xfrm>
              <a:off x="5867" y="4215"/>
              <a:ext cx="30" cy="39"/>
            </a:xfrm>
            <a:custGeom>
              <a:avLst/>
              <a:gdLst/>
              <a:ahLst/>
              <a:cxnLst>
                <a:cxn ang="0">
                  <a:pos x="324" y="621"/>
                </a:cxn>
                <a:cxn ang="0">
                  <a:pos x="335" y="685"/>
                </a:cxn>
                <a:cxn ang="0">
                  <a:pos x="354" y="738"/>
                </a:cxn>
                <a:cxn ang="0">
                  <a:pos x="382" y="783"/>
                </a:cxn>
                <a:cxn ang="0">
                  <a:pos x="418" y="819"/>
                </a:cxn>
                <a:cxn ang="0">
                  <a:pos x="464" y="844"/>
                </a:cxn>
                <a:cxn ang="0">
                  <a:pos x="516" y="861"/>
                </a:cxn>
                <a:cxn ang="0">
                  <a:pos x="579" y="868"/>
                </a:cxn>
                <a:cxn ang="0">
                  <a:pos x="641" y="866"/>
                </a:cxn>
                <a:cxn ang="0">
                  <a:pos x="696" y="852"/>
                </a:cxn>
                <a:cxn ang="0">
                  <a:pos x="744" y="830"/>
                </a:cxn>
                <a:cxn ang="0">
                  <a:pos x="783" y="796"/>
                </a:cxn>
                <a:cxn ang="0">
                  <a:pos x="816" y="754"/>
                </a:cxn>
                <a:cxn ang="0">
                  <a:pos x="839" y="705"/>
                </a:cxn>
                <a:cxn ang="0">
                  <a:pos x="855" y="648"/>
                </a:cxn>
                <a:cxn ang="0">
                  <a:pos x="860" y="548"/>
                </a:cxn>
                <a:cxn ang="0">
                  <a:pos x="853" y="477"/>
                </a:cxn>
                <a:cxn ang="0">
                  <a:pos x="837" y="413"/>
                </a:cxn>
                <a:cxn ang="0">
                  <a:pos x="810" y="356"/>
                </a:cxn>
                <a:cxn ang="0">
                  <a:pos x="773" y="306"/>
                </a:cxn>
                <a:cxn ang="0">
                  <a:pos x="731" y="267"/>
                </a:cxn>
                <a:cxn ang="0">
                  <a:pos x="682" y="240"/>
                </a:cxn>
                <a:cxn ang="0">
                  <a:pos x="628" y="225"/>
                </a:cxn>
                <a:cxn ang="0">
                  <a:pos x="568" y="222"/>
                </a:cxn>
                <a:cxn ang="0">
                  <a:pos x="508" y="230"/>
                </a:cxn>
                <a:cxn ang="0">
                  <a:pos x="458" y="251"/>
                </a:cxn>
                <a:cxn ang="0">
                  <a:pos x="416" y="283"/>
                </a:cxn>
                <a:cxn ang="0">
                  <a:pos x="380" y="326"/>
                </a:cxn>
                <a:cxn ang="0">
                  <a:pos x="353" y="380"/>
                </a:cxn>
                <a:cxn ang="0">
                  <a:pos x="334" y="440"/>
                </a:cxn>
                <a:cxn ang="0">
                  <a:pos x="323" y="528"/>
                </a:cxn>
                <a:cxn ang="0">
                  <a:pos x="31" y="1419"/>
                </a:cxn>
                <a:cxn ang="0">
                  <a:pos x="57" y="1127"/>
                </a:cxn>
                <a:cxn ang="0">
                  <a:pos x="63" y="566"/>
                </a:cxn>
                <a:cxn ang="0">
                  <a:pos x="47" y="341"/>
                </a:cxn>
                <a:cxn ang="0">
                  <a:pos x="0" y="45"/>
                </a:cxn>
                <a:cxn ang="0">
                  <a:pos x="290" y="125"/>
                </a:cxn>
                <a:cxn ang="0">
                  <a:pos x="353" y="119"/>
                </a:cxn>
                <a:cxn ang="0">
                  <a:pos x="412" y="67"/>
                </a:cxn>
                <a:cxn ang="0">
                  <a:pos x="501" y="24"/>
                </a:cxn>
                <a:cxn ang="0">
                  <a:pos x="619" y="1"/>
                </a:cxn>
                <a:cxn ang="0">
                  <a:pos x="731" y="6"/>
                </a:cxn>
                <a:cxn ang="0">
                  <a:pos x="827" y="31"/>
                </a:cxn>
                <a:cxn ang="0">
                  <a:pos x="912" y="76"/>
                </a:cxn>
                <a:cxn ang="0">
                  <a:pos x="987" y="140"/>
                </a:cxn>
                <a:cxn ang="0">
                  <a:pos x="1051" y="221"/>
                </a:cxn>
                <a:cxn ang="0">
                  <a:pos x="1098" y="315"/>
                </a:cxn>
                <a:cxn ang="0">
                  <a:pos x="1127" y="419"/>
                </a:cxn>
                <a:cxn ang="0">
                  <a:pos x="1140" y="534"/>
                </a:cxn>
                <a:cxn ang="0">
                  <a:pos x="1136" y="648"/>
                </a:cxn>
                <a:cxn ang="0">
                  <a:pos x="1115" y="749"/>
                </a:cxn>
                <a:cxn ang="0">
                  <a:pos x="1078" y="841"/>
                </a:cxn>
                <a:cxn ang="0">
                  <a:pos x="1024" y="923"/>
                </a:cxn>
                <a:cxn ang="0">
                  <a:pos x="955" y="992"/>
                </a:cxn>
                <a:cxn ang="0">
                  <a:pos x="877" y="1042"/>
                </a:cxn>
                <a:cxn ang="0">
                  <a:pos x="789" y="1074"/>
                </a:cxn>
                <a:cxn ang="0">
                  <a:pos x="690" y="1088"/>
                </a:cxn>
                <a:cxn ang="0">
                  <a:pos x="586" y="1084"/>
                </a:cxn>
                <a:cxn ang="0">
                  <a:pos x="491" y="1063"/>
                </a:cxn>
                <a:cxn ang="0">
                  <a:pos x="383" y="1012"/>
                </a:cxn>
                <a:cxn ang="0">
                  <a:pos x="344" y="1218"/>
                </a:cxn>
                <a:cxn ang="0">
                  <a:pos x="354" y="1411"/>
                </a:cxn>
              </a:cxnLst>
              <a:rect l="0" t="0" r="r" b="b"/>
              <a:pathLst>
                <a:path w="1140" h="1512">
                  <a:moveTo>
                    <a:pt x="322" y="566"/>
                  </a:moveTo>
                  <a:lnTo>
                    <a:pt x="322" y="585"/>
                  </a:lnTo>
                  <a:lnTo>
                    <a:pt x="323" y="603"/>
                  </a:lnTo>
                  <a:lnTo>
                    <a:pt x="324" y="621"/>
                  </a:lnTo>
                  <a:lnTo>
                    <a:pt x="327" y="638"/>
                  </a:lnTo>
                  <a:lnTo>
                    <a:pt x="329" y="653"/>
                  </a:lnTo>
                  <a:lnTo>
                    <a:pt x="332" y="669"/>
                  </a:lnTo>
                  <a:lnTo>
                    <a:pt x="335" y="685"/>
                  </a:lnTo>
                  <a:lnTo>
                    <a:pt x="339" y="698"/>
                  </a:lnTo>
                  <a:lnTo>
                    <a:pt x="343" y="713"/>
                  </a:lnTo>
                  <a:lnTo>
                    <a:pt x="349" y="726"/>
                  </a:lnTo>
                  <a:lnTo>
                    <a:pt x="354" y="738"/>
                  </a:lnTo>
                  <a:lnTo>
                    <a:pt x="360" y="751"/>
                  </a:lnTo>
                  <a:lnTo>
                    <a:pt x="367" y="762"/>
                  </a:lnTo>
                  <a:lnTo>
                    <a:pt x="375" y="773"/>
                  </a:lnTo>
                  <a:lnTo>
                    <a:pt x="382" y="783"/>
                  </a:lnTo>
                  <a:lnTo>
                    <a:pt x="390" y="793"/>
                  </a:lnTo>
                  <a:lnTo>
                    <a:pt x="399" y="802"/>
                  </a:lnTo>
                  <a:lnTo>
                    <a:pt x="408" y="811"/>
                  </a:lnTo>
                  <a:lnTo>
                    <a:pt x="418" y="819"/>
                  </a:lnTo>
                  <a:lnTo>
                    <a:pt x="429" y="825"/>
                  </a:lnTo>
                  <a:lnTo>
                    <a:pt x="439" y="832"/>
                  </a:lnTo>
                  <a:lnTo>
                    <a:pt x="452" y="839"/>
                  </a:lnTo>
                  <a:lnTo>
                    <a:pt x="464" y="844"/>
                  </a:lnTo>
                  <a:lnTo>
                    <a:pt x="476" y="849"/>
                  </a:lnTo>
                  <a:lnTo>
                    <a:pt x="488" y="853"/>
                  </a:lnTo>
                  <a:lnTo>
                    <a:pt x="503" y="858"/>
                  </a:lnTo>
                  <a:lnTo>
                    <a:pt x="516" y="861"/>
                  </a:lnTo>
                  <a:lnTo>
                    <a:pt x="532" y="863"/>
                  </a:lnTo>
                  <a:lnTo>
                    <a:pt x="546" y="866"/>
                  </a:lnTo>
                  <a:lnTo>
                    <a:pt x="562" y="867"/>
                  </a:lnTo>
                  <a:lnTo>
                    <a:pt x="579" y="868"/>
                  </a:lnTo>
                  <a:lnTo>
                    <a:pt x="596" y="868"/>
                  </a:lnTo>
                  <a:lnTo>
                    <a:pt x="611" y="868"/>
                  </a:lnTo>
                  <a:lnTo>
                    <a:pt x="627" y="867"/>
                  </a:lnTo>
                  <a:lnTo>
                    <a:pt x="641" y="866"/>
                  </a:lnTo>
                  <a:lnTo>
                    <a:pt x="656" y="863"/>
                  </a:lnTo>
                  <a:lnTo>
                    <a:pt x="670" y="860"/>
                  </a:lnTo>
                  <a:lnTo>
                    <a:pt x="684" y="857"/>
                  </a:lnTo>
                  <a:lnTo>
                    <a:pt x="696" y="852"/>
                  </a:lnTo>
                  <a:lnTo>
                    <a:pt x="709" y="848"/>
                  </a:lnTo>
                  <a:lnTo>
                    <a:pt x="721" y="842"/>
                  </a:lnTo>
                  <a:lnTo>
                    <a:pt x="733" y="837"/>
                  </a:lnTo>
                  <a:lnTo>
                    <a:pt x="744" y="830"/>
                  </a:lnTo>
                  <a:lnTo>
                    <a:pt x="754" y="822"/>
                  </a:lnTo>
                  <a:lnTo>
                    <a:pt x="764" y="814"/>
                  </a:lnTo>
                  <a:lnTo>
                    <a:pt x="774" y="805"/>
                  </a:lnTo>
                  <a:lnTo>
                    <a:pt x="783" y="796"/>
                  </a:lnTo>
                  <a:lnTo>
                    <a:pt x="792" y="786"/>
                  </a:lnTo>
                  <a:lnTo>
                    <a:pt x="801" y="776"/>
                  </a:lnTo>
                  <a:lnTo>
                    <a:pt x="809" y="765"/>
                  </a:lnTo>
                  <a:lnTo>
                    <a:pt x="816" y="754"/>
                  </a:lnTo>
                  <a:lnTo>
                    <a:pt x="822" y="743"/>
                  </a:lnTo>
                  <a:lnTo>
                    <a:pt x="829" y="730"/>
                  </a:lnTo>
                  <a:lnTo>
                    <a:pt x="835" y="718"/>
                  </a:lnTo>
                  <a:lnTo>
                    <a:pt x="839" y="705"/>
                  </a:lnTo>
                  <a:lnTo>
                    <a:pt x="843" y="691"/>
                  </a:lnTo>
                  <a:lnTo>
                    <a:pt x="848" y="677"/>
                  </a:lnTo>
                  <a:lnTo>
                    <a:pt x="851" y="662"/>
                  </a:lnTo>
                  <a:lnTo>
                    <a:pt x="855" y="648"/>
                  </a:lnTo>
                  <a:lnTo>
                    <a:pt x="857" y="632"/>
                  </a:lnTo>
                  <a:lnTo>
                    <a:pt x="860" y="601"/>
                  </a:lnTo>
                  <a:lnTo>
                    <a:pt x="861" y="566"/>
                  </a:lnTo>
                  <a:lnTo>
                    <a:pt x="860" y="548"/>
                  </a:lnTo>
                  <a:lnTo>
                    <a:pt x="859" y="529"/>
                  </a:lnTo>
                  <a:lnTo>
                    <a:pt x="858" y="512"/>
                  </a:lnTo>
                  <a:lnTo>
                    <a:pt x="856" y="494"/>
                  </a:lnTo>
                  <a:lnTo>
                    <a:pt x="853" y="477"/>
                  </a:lnTo>
                  <a:lnTo>
                    <a:pt x="850" y="460"/>
                  </a:lnTo>
                  <a:lnTo>
                    <a:pt x="846" y="445"/>
                  </a:lnTo>
                  <a:lnTo>
                    <a:pt x="841" y="428"/>
                  </a:lnTo>
                  <a:lnTo>
                    <a:pt x="837" y="413"/>
                  </a:lnTo>
                  <a:lnTo>
                    <a:pt x="830" y="398"/>
                  </a:lnTo>
                  <a:lnTo>
                    <a:pt x="824" y="383"/>
                  </a:lnTo>
                  <a:lnTo>
                    <a:pt x="817" y="370"/>
                  </a:lnTo>
                  <a:lnTo>
                    <a:pt x="810" y="356"/>
                  </a:lnTo>
                  <a:lnTo>
                    <a:pt x="801" y="343"/>
                  </a:lnTo>
                  <a:lnTo>
                    <a:pt x="792" y="330"/>
                  </a:lnTo>
                  <a:lnTo>
                    <a:pt x="783" y="317"/>
                  </a:lnTo>
                  <a:lnTo>
                    <a:pt x="773" y="306"/>
                  </a:lnTo>
                  <a:lnTo>
                    <a:pt x="763" y="295"/>
                  </a:lnTo>
                  <a:lnTo>
                    <a:pt x="752" y="285"/>
                  </a:lnTo>
                  <a:lnTo>
                    <a:pt x="742" y="276"/>
                  </a:lnTo>
                  <a:lnTo>
                    <a:pt x="731" y="267"/>
                  </a:lnTo>
                  <a:lnTo>
                    <a:pt x="718" y="259"/>
                  </a:lnTo>
                  <a:lnTo>
                    <a:pt x="706" y="253"/>
                  </a:lnTo>
                  <a:lnTo>
                    <a:pt x="694" y="246"/>
                  </a:lnTo>
                  <a:lnTo>
                    <a:pt x="682" y="240"/>
                  </a:lnTo>
                  <a:lnTo>
                    <a:pt x="668" y="235"/>
                  </a:lnTo>
                  <a:lnTo>
                    <a:pt x="655" y="231"/>
                  </a:lnTo>
                  <a:lnTo>
                    <a:pt x="641" y="228"/>
                  </a:lnTo>
                  <a:lnTo>
                    <a:pt x="628" y="225"/>
                  </a:lnTo>
                  <a:lnTo>
                    <a:pt x="613" y="224"/>
                  </a:lnTo>
                  <a:lnTo>
                    <a:pt x="598" y="222"/>
                  </a:lnTo>
                  <a:lnTo>
                    <a:pt x="583" y="221"/>
                  </a:lnTo>
                  <a:lnTo>
                    <a:pt x="568" y="222"/>
                  </a:lnTo>
                  <a:lnTo>
                    <a:pt x="552" y="224"/>
                  </a:lnTo>
                  <a:lnTo>
                    <a:pt x="538" y="225"/>
                  </a:lnTo>
                  <a:lnTo>
                    <a:pt x="523" y="227"/>
                  </a:lnTo>
                  <a:lnTo>
                    <a:pt x="508" y="230"/>
                  </a:lnTo>
                  <a:lnTo>
                    <a:pt x="495" y="235"/>
                  </a:lnTo>
                  <a:lnTo>
                    <a:pt x="483" y="239"/>
                  </a:lnTo>
                  <a:lnTo>
                    <a:pt x="471" y="245"/>
                  </a:lnTo>
                  <a:lnTo>
                    <a:pt x="458" y="251"/>
                  </a:lnTo>
                  <a:lnTo>
                    <a:pt x="447" y="258"/>
                  </a:lnTo>
                  <a:lnTo>
                    <a:pt x="436" y="266"/>
                  </a:lnTo>
                  <a:lnTo>
                    <a:pt x="426" y="274"/>
                  </a:lnTo>
                  <a:lnTo>
                    <a:pt x="416" y="283"/>
                  </a:lnTo>
                  <a:lnTo>
                    <a:pt x="406" y="293"/>
                  </a:lnTo>
                  <a:lnTo>
                    <a:pt x="397" y="304"/>
                  </a:lnTo>
                  <a:lnTo>
                    <a:pt x="388" y="315"/>
                  </a:lnTo>
                  <a:lnTo>
                    <a:pt x="380" y="326"/>
                  </a:lnTo>
                  <a:lnTo>
                    <a:pt x="372" y="340"/>
                  </a:lnTo>
                  <a:lnTo>
                    <a:pt x="366" y="352"/>
                  </a:lnTo>
                  <a:lnTo>
                    <a:pt x="359" y="365"/>
                  </a:lnTo>
                  <a:lnTo>
                    <a:pt x="353" y="380"/>
                  </a:lnTo>
                  <a:lnTo>
                    <a:pt x="348" y="394"/>
                  </a:lnTo>
                  <a:lnTo>
                    <a:pt x="343" y="409"/>
                  </a:lnTo>
                  <a:lnTo>
                    <a:pt x="339" y="425"/>
                  </a:lnTo>
                  <a:lnTo>
                    <a:pt x="334" y="440"/>
                  </a:lnTo>
                  <a:lnTo>
                    <a:pt x="331" y="457"/>
                  </a:lnTo>
                  <a:lnTo>
                    <a:pt x="329" y="474"/>
                  </a:lnTo>
                  <a:lnTo>
                    <a:pt x="327" y="492"/>
                  </a:lnTo>
                  <a:lnTo>
                    <a:pt x="323" y="528"/>
                  </a:lnTo>
                  <a:lnTo>
                    <a:pt x="322" y="566"/>
                  </a:lnTo>
                  <a:close/>
                  <a:moveTo>
                    <a:pt x="363" y="1492"/>
                  </a:moveTo>
                  <a:lnTo>
                    <a:pt x="22" y="1512"/>
                  </a:lnTo>
                  <a:lnTo>
                    <a:pt x="31" y="1419"/>
                  </a:lnTo>
                  <a:lnTo>
                    <a:pt x="40" y="1336"/>
                  </a:lnTo>
                  <a:lnTo>
                    <a:pt x="46" y="1258"/>
                  </a:lnTo>
                  <a:lnTo>
                    <a:pt x="53" y="1188"/>
                  </a:lnTo>
                  <a:lnTo>
                    <a:pt x="57" y="1127"/>
                  </a:lnTo>
                  <a:lnTo>
                    <a:pt x="61" y="1073"/>
                  </a:lnTo>
                  <a:lnTo>
                    <a:pt x="62" y="1026"/>
                  </a:lnTo>
                  <a:lnTo>
                    <a:pt x="63" y="988"/>
                  </a:lnTo>
                  <a:lnTo>
                    <a:pt x="63" y="566"/>
                  </a:lnTo>
                  <a:lnTo>
                    <a:pt x="62" y="517"/>
                  </a:lnTo>
                  <a:lnTo>
                    <a:pt x="59" y="462"/>
                  </a:lnTo>
                  <a:lnTo>
                    <a:pt x="54" y="404"/>
                  </a:lnTo>
                  <a:lnTo>
                    <a:pt x="47" y="341"/>
                  </a:lnTo>
                  <a:lnTo>
                    <a:pt x="38" y="274"/>
                  </a:lnTo>
                  <a:lnTo>
                    <a:pt x="28" y="201"/>
                  </a:lnTo>
                  <a:lnTo>
                    <a:pt x="15" y="125"/>
                  </a:lnTo>
                  <a:lnTo>
                    <a:pt x="0" y="45"/>
                  </a:lnTo>
                  <a:lnTo>
                    <a:pt x="264" y="25"/>
                  </a:lnTo>
                  <a:lnTo>
                    <a:pt x="271" y="52"/>
                  </a:lnTo>
                  <a:lnTo>
                    <a:pt x="280" y="85"/>
                  </a:lnTo>
                  <a:lnTo>
                    <a:pt x="290" y="125"/>
                  </a:lnTo>
                  <a:lnTo>
                    <a:pt x="301" y="173"/>
                  </a:lnTo>
                  <a:lnTo>
                    <a:pt x="319" y="153"/>
                  </a:lnTo>
                  <a:lnTo>
                    <a:pt x="337" y="135"/>
                  </a:lnTo>
                  <a:lnTo>
                    <a:pt x="353" y="119"/>
                  </a:lnTo>
                  <a:lnTo>
                    <a:pt x="369" y="104"/>
                  </a:lnTo>
                  <a:lnTo>
                    <a:pt x="383" y="90"/>
                  </a:lnTo>
                  <a:lnTo>
                    <a:pt x="398" y="78"/>
                  </a:lnTo>
                  <a:lnTo>
                    <a:pt x="412" y="67"/>
                  </a:lnTo>
                  <a:lnTo>
                    <a:pt x="426" y="59"/>
                  </a:lnTo>
                  <a:lnTo>
                    <a:pt x="449" y="45"/>
                  </a:lnTo>
                  <a:lnTo>
                    <a:pt x="475" y="34"/>
                  </a:lnTo>
                  <a:lnTo>
                    <a:pt x="501" y="24"/>
                  </a:lnTo>
                  <a:lnTo>
                    <a:pt x="529" y="15"/>
                  </a:lnTo>
                  <a:lnTo>
                    <a:pt x="558" y="9"/>
                  </a:lnTo>
                  <a:lnTo>
                    <a:pt x="588" y="5"/>
                  </a:lnTo>
                  <a:lnTo>
                    <a:pt x="619" y="1"/>
                  </a:lnTo>
                  <a:lnTo>
                    <a:pt x="651" y="0"/>
                  </a:lnTo>
                  <a:lnTo>
                    <a:pt x="678" y="1"/>
                  </a:lnTo>
                  <a:lnTo>
                    <a:pt x="705" y="4"/>
                  </a:lnTo>
                  <a:lnTo>
                    <a:pt x="731" y="6"/>
                  </a:lnTo>
                  <a:lnTo>
                    <a:pt x="755" y="10"/>
                  </a:lnTo>
                  <a:lnTo>
                    <a:pt x="780" y="16"/>
                  </a:lnTo>
                  <a:lnTo>
                    <a:pt x="803" y="23"/>
                  </a:lnTo>
                  <a:lnTo>
                    <a:pt x="827" y="31"/>
                  </a:lnTo>
                  <a:lnTo>
                    <a:pt x="849" y="40"/>
                  </a:lnTo>
                  <a:lnTo>
                    <a:pt x="870" y="50"/>
                  </a:lnTo>
                  <a:lnTo>
                    <a:pt x="891" y="63"/>
                  </a:lnTo>
                  <a:lnTo>
                    <a:pt x="912" y="76"/>
                  </a:lnTo>
                  <a:lnTo>
                    <a:pt x="932" y="90"/>
                  </a:lnTo>
                  <a:lnTo>
                    <a:pt x="951" y="105"/>
                  </a:lnTo>
                  <a:lnTo>
                    <a:pt x="970" y="122"/>
                  </a:lnTo>
                  <a:lnTo>
                    <a:pt x="987" y="140"/>
                  </a:lnTo>
                  <a:lnTo>
                    <a:pt x="1005" y="159"/>
                  </a:lnTo>
                  <a:lnTo>
                    <a:pt x="1021" y="180"/>
                  </a:lnTo>
                  <a:lnTo>
                    <a:pt x="1037" y="200"/>
                  </a:lnTo>
                  <a:lnTo>
                    <a:pt x="1051" y="221"/>
                  </a:lnTo>
                  <a:lnTo>
                    <a:pt x="1065" y="244"/>
                  </a:lnTo>
                  <a:lnTo>
                    <a:pt x="1077" y="267"/>
                  </a:lnTo>
                  <a:lnTo>
                    <a:pt x="1088" y="291"/>
                  </a:lnTo>
                  <a:lnTo>
                    <a:pt x="1098" y="315"/>
                  </a:lnTo>
                  <a:lnTo>
                    <a:pt x="1107" y="340"/>
                  </a:lnTo>
                  <a:lnTo>
                    <a:pt x="1115" y="365"/>
                  </a:lnTo>
                  <a:lnTo>
                    <a:pt x="1121" y="392"/>
                  </a:lnTo>
                  <a:lnTo>
                    <a:pt x="1127" y="419"/>
                  </a:lnTo>
                  <a:lnTo>
                    <a:pt x="1133" y="447"/>
                  </a:lnTo>
                  <a:lnTo>
                    <a:pt x="1136" y="475"/>
                  </a:lnTo>
                  <a:lnTo>
                    <a:pt x="1138" y="505"/>
                  </a:lnTo>
                  <a:lnTo>
                    <a:pt x="1140" y="534"/>
                  </a:lnTo>
                  <a:lnTo>
                    <a:pt x="1140" y="565"/>
                  </a:lnTo>
                  <a:lnTo>
                    <a:pt x="1140" y="593"/>
                  </a:lnTo>
                  <a:lnTo>
                    <a:pt x="1138" y="621"/>
                  </a:lnTo>
                  <a:lnTo>
                    <a:pt x="1136" y="648"/>
                  </a:lnTo>
                  <a:lnTo>
                    <a:pt x="1133" y="675"/>
                  </a:lnTo>
                  <a:lnTo>
                    <a:pt x="1128" y="700"/>
                  </a:lnTo>
                  <a:lnTo>
                    <a:pt x="1121" y="725"/>
                  </a:lnTo>
                  <a:lnTo>
                    <a:pt x="1115" y="749"/>
                  </a:lnTo>
                  <a:lnTo>
                    <a:pt x="1107" y="773"/>
                  </a:lnTo>
                  <a:lnTo>
                    <a:pt x="1099" y="796"/>
                  </a:lnTo>
                  <a:lnTo>
                    <a:pt x="1089" y="819"/>
                  </a:lnTo>
                  <a:lnTo>
                    <a:pt x="1078" y="841"/>
                  </a:lnTo>
                  <a:lnTo>
                    <a:pt x="1066" y="862"/>
                  </a:lnTo>
                  <a:lnTo>
                    <a:pt x="1053" y="883"/>
                  </a:lnTo>
                  <a:lnTo>
                    <a:pt x="1039" y="904"/>
                  </a:lnTo>
                  <a:lnTo>
                    <a:pt x="1024" y="923"/>
                  </a:lnTo>
                  <a:lnTo>
                    <a:pt x="1008" y="942"/>
                  </a:lnTo>
                  <a:lnTo>
                    <a:pt x="991" y="959"/>
                  </a:lnTo>
                  <a:lnTo>
                    <a:pt x="974" y="976"/>
                  </a:lnTo>
                  <a:lnTo>
                    <a:pt x="955" y="992"/>
                  </a:lnTo>
                  <a:lnTo>
                    <a:pt x="937" y="1006"/>
                  </a:lnTo>
                  <a:lnTo>
                    <a:pt x="917" y="1019"/>
                  </a:lnTo>
                  <a:lnTo>
                    <a:pt x="897" y="1031"/>
                  </a:lnTo>
                  <a:lnTo>
                    <a:pt x="877" y="1042"/>
                  </a:lnTo>
                  <a:lnTo>
                    <a:pt x="856" y="1052"/>
                  </a:lnTo>
                  <a:lnTo>
                    <a:pt x="833" y="1061"/>
                  </a:lnTo>
                  <a:lnTo>
                    <a:pt x="811" y="1068"/>
                  </a:lnTo>
                  <a:lnTo>
                    <a:pt x="789" y="1074"/>
                  </a:lnTo>
                  <a:lnTo>
                    <a:pt x="765" y="1080"/>
                  </a:lnTo>
                  <a:lnTo>
                    <a:pt x="741" y="1083"/>
                  </a:lnTo>
                  <a:lnTo>
                    <a:pt x="715" y="1087"/>
                  </a:lnTo>
                  <a:lnTo>
                    <a:pt x="690" y="1088"/>
                  </a:lnTo>
                  <a:lnTo>
                    <a:pt x="664" y="1089"/>
                  </a:lnTo>
                  <a:lnTo>
                    <a:pt x="637" y="1088"/>
                  </a:lnTo>
                  <a:lnTo>
                    <a:pt x="610" y="1087"/>
                  </a:lnTo>
                  <a:lnTo>
                    <a:pt x="586" y="1084"/>
                  </a:lnTo>
                  <a:lnTo>
                    <a:pt x="560" y="1080"/>
                  </a:lnTo>
                  <a:lnTo>
                    <a:pt x="536" y="1076"/>
                  </a:lnTo>
                  <a:lnTo>
                    <a:pt x="513" y="1070"/>
                  </a:lnTo>
                  <a:lnTo>
                    <a:pt x="491" y="1063"/>
                  </a:lnTo>
                  <a:lnTo>
                    <a:pt x="469" y="1054"/>
                  </a:lnTo>
                  <a:lnTo>
                    <a:pt x="446" y="1045"/>
                  </a:lnTo>
                  <a:lnTo>
                    <a:pt x="418" y="1031"/>
                  </a:lnTo>
                  <a:lnTo>
                    <a:pt x="383" y="1012"/>
                  </a:lnTo>
                  <a:lnTo>
                    <a:pt x="343" y="988"/>
                  </a:lnTo>
                  <a:lnTo>
                    <a:pt x="343" y="1109"/>
                  </a:lnTo>
                  <a:lnTo>
                    <a:pt x="343" y="1165"/>
                  </a:lnTo>
                  <a:lnTo>
                    <a:pt x="344" y="1218"/>
                  </a:lnTo>
                  <a:lnTo>
                    <a:pt x="345" y="1270"/>
                  </a:lnTo>
                  <a:lnTo>
                    <a:pt x="348" y="1319"/>
                  </a:lnTo>
                  <a:lnTo>
                    <a:pt x="351" y="1366"/>
                  </a:lnTo>
                  <a:lnTo>
                    <a:pt x="354" y="1411"/>
                  </a:lnTo>
                  <a:lnTo>
                    <a:pt x="359" y="1453"/>
                  </a:lnTo>
                  <a:lnTo>
                    <a:pt x="363" y="1492"/>
                  </a:lnTo>
                  <a:close/>
                </a:path>
              </a:pathLst>
            </a:custGeom>
            <a:solidFill>
              <a:srgbClr val="FFFFFF"/>
            </a:solidFill>
            <a:ln w="9525">
              <a:noFill/>
              <a:round/>
              <a:headEnd/>
              <a:tailEnd/>
            </a:ln>
          </p:spPr>
          <p:txBody>
            <a:bodyPr/>
            <a:lstStyle/>
            <a:p>
              <a:pPr algn="r" defTabSz="914400" eaLnBrk="0" hangingPunct="0">
                <a:spcBef>
                  <a:spcPct val="20000"/>
                </a:spcBef>
                <a:defRPr/>
              </a:pPr>
              <a:endParaRPr lang="en-GB" sz="1200" dirty="0">
                <a:solidFill>
                  <a:srgbClr val="333333"/>
                </a:solidFill>
                <a:latin typeface="Arial" charset="0"/>
                <a:ea typeface="+mn-ea"/>
              </a:endParaRPr>
            </a:p>
          </p:txBody>
        </p:sp>
        <p:sp>
          <p:nvSpPr>
            <p:cNvPr id="14" name="Freeform 122"/>
            <p:cNvSpPr>
              <a:spLocks/>
            </p:cNvSpPr>
            <p:nvPr userDrawn="1"/>
          </p:nvSpPr>
          <p:spPr bwMode="gray">
            <a:xfrm>
              <a:off x="5852" y="4206"/>
              <a:ext cx="10" cy="36"/>
            </a:xfrm>
            <a:custGeom>
              <a:avLst/>
              <a:gdLst/>
              <a:ahLst/>
              <a:cxnLst>
                <a:cxn ang="0">
                  <a:pos x="394" y="1429"/>
                </a:cxn>
                <a:cxn ang="0">
                  <a:pos x="31" y="1429"/>
                </a:cxn>
                <a:cxn ang="0">
                  <a:pos x="33" y="1381"/>
                </a:cxn>
                <a:cxn ang="0">
                  <a:pos x="36" y="1333"/>
                </a:cxn>
                <a:cxn ang="0">
                  <a:pos x="38" y="1286"/>
                </a:cxn>
                <a:cxn ang="0">
                  <a:pos x="39" y="1239"/>
                </a:cxn>
                <a:cxn ang="0">
                  <a:pos x="40" y="1194"/>
                </a:cxn>
                <a:cxn ang="0">
                  <a:pos x="41" y="1149"/>
                </a:cxn>
                <a:cxn ang="0">
                  <a:pos x="41" y="1104"/>
                </a:cxn>
                <a:cxn ang="0">
                  <a:pos x="42" y="1061"/>
                </a:cxn>
                <a:cxn ang="0">
                  <a:pos x="42" y="502"/>
                </a:cxn>
                <a:cxn ang="0">
                  <a:pos x="41" y="431"/>
                </a:cxn>
                <a:cxn ang="0">
                  <a:pos x="39" y="363"/>
                </a:cxn>
                <a:cxn ang="0">
                  <a:pos x="36" y="296"/>
                </a:cxn>
                <a:cxn ang="0">
                  <a:pos x="31" y="232"/>
                </a:cxn>
                <a:cxn ang="0">
                  <a:pos x="26" y="171"/>
                </a:cxn>
                <a:cxn ang="0">
                  <a:pos x="19" y="112"/>
                </a:cxn>
                <a:cxn ang="0">
                  <a:pos x="10" y="55"/>
                </a:cxn>
                <a:cxn ang="0">
                  <a:pos x="0" y="0"/>
                </a:cxn>
                <a:cxn ang="0">
                  <a:pos x="363" y="0"/>
                </a:cxn>
                <a:cxn ang="0">
                  <a:pos x="363" y="12"/>
                </a:cxn>
                <a:cxn ang="0">
                  <a:pos x="363" y="28"/>
                </a:cxn>
                <a:cxn ang="0">
                  <a:pos x="363" y="46"/>
                </a:cxn>
                <a:cxn ang="0">
                  <a:pos x="362" y="67"/>
                </a:cxn>
                <a:cxn ang="0">
                  <a:pos x="361" y="92"/>
                </a:cxn>
                <a:cxn ang="0">
                  <a:pos x="361" y="118"/>
                </a:cxn>
                <a:cxn ang="0">
                  <a:pos x="359" y="149"/>
                </a:cxn>
                <a:cxn ang="0">
                  <a:pos x="358" y="181"/>
                </a:cxn>
                <a:cxn ang="0">
                  <a:pos x="357" y="214"/>
                </a:cxn>
                <a:cxn ang="0">
                  <a:pos x="356" y="246"/>
                </a:cxn>
                <a:cxn ang="0">
                  <a:pos x="355" y="277"/>
                </a:cxn>
                <a:cxn ang="0">
                  <a:pos x="354" y="305"/>
                </a:cxn>
                <a:cxn ang="0">
                  <a:pos x="354" y="333"/>
                </a:cxn>
                <a:cxn ang="0">
                  <a:pos x="353" y="358"/>
                </a:cxn>
                <a:cxn ang="0">
                  <a:pos x="353" y="383"/>
                </a:cxn>
                <a:cxn ang="0">
                  <a:pos x="353" y="405"/>
                </a:cxn>
                <a:cxn ang="0">
                  <a:pos x="353" y="928"/>
                </a:cxn>
                <a:cxn ang="0">
                  <a:pos x="354" y="979"/>
                </a:cxn>
                <a:cxn ang="0">
                  <a:pos x="355" y="1034"/>
                </a:cxn>
                <a:cxn ang="0">
                  <a:pos x="358" y="1092"/>
                </a:cxn>
                <a:cxn ang="0">
                  <a:pos x="363" y="1152"/>
                </a:cxn>
                <a:cxn ang="0">
                  <a:pos x="368" y="1217"/>
                </a:cxn>
                <a:cxn ang="0">
                  <a:pos x="376" y="1284"/>
                </a:cxn>
                <a:cxn ang="0">
                  <a:pos x="384" y="1356"/>
                </a:cxn>
                <a:cxn ang="0">
                  <a:pos x="394" y="1429"/>
                </a:cxn>
              </a:cxnLst>
              <a:rect l="0" t="0" r="r" b="b"/>
              <a:pathLst>
                <a:path w="394" h="1429">
                  <a:moveTo>
                    <a:pt x="394" y="1429"/>
                  </a:moveTo>
                  <a:lnTo>
                    <a:pt x="31" y="1429"/>
                  </a:lnTo>
                  <a:lnTo>
                    <a:pt x="33" y="1381"/>
                  </a:lnTo>
                  <a:lnTo>
                    <a:pt x="36" y="1333"/>
                  </a:lnTo>
                  <a:lnTo>
                    <a:pt x="38" y="1286"/>
                  </a:lnTo>
                  <a:lnTo>
                    <a:pt x="39" y="1239"/>
                  </a:lnTo>
                  <a:lnTo>
                    <a:pt x="40" y="1194"/>
                  </a:lnTo>
                  <a:lnTo>
                    <a:pt x="41" y="1149"/>
                  </a:lnTo>
                  <a:lnTo>
                    <a:pt x="41" y="1104"/>
                  </a:lnTo>
                  <a:lnTo>
                    <a:pt x="42" y="1061"/>
                  </a:lnTo>
                  <a:lnTo>
                    <a:pt x="42" y="502"/>
                  </a:lnTo>
                  <a:lnTo>
                    <a:pt x="41" y="431"/>
                  </a:lnTo>
                  <a:lnTo>
                    <a:pt x="39" y="363"/>
                  </a:lnTo>
                  <a:lnTo>
                    <a:pt x="36" y="296"/>
                  </a:lnTo>
                  <a:lnTo>
                    <a:pt x="31" y="232"/>
                  </a:lnTo>
                  <a:lnTo>
                    <a:pt x="26" y="171"/>
                  </a:lnTo>
                  <a:lnTo>
                    <a:pt x="19" y="112"/>
                  </a:lnTo>
                  <a:lnTo>
                    <a:pt x="10" y="55"/>
                  </a:lnTo>
                  <a:lnTo>
                    <a:pt x="0" y="0"/>
                  </a:lnTo>
                  <a:lnTo>
                    <a:pt x="363" y="0"/>
                  </a:lnTo>
                  <a:lnTo>
                    <a:pt x="363" y="12"/>
                  </a:lnTo>
                  <a:lnTo>
                    <a:pt x="363" y="28"/>
                  </a:lnTo>
                  <a:lnTo>
                    <a:pt x="363" y="46"/>
                  </a:lnTo>
                  <a:lnTo>
                    <a:pt x="362" y="67"/>
                  </a:lnTo>
                  <a:lnTo>
                    <a:pt x="361" y="92"/>
                  </a:lnTo>
                  <a:lnTo>
                    <a:pt x="361" y="118"/>
                  </a:lnTo>
                  <a:lnTo>
                    <a:pt x="359" y="149"/>
                  </a:lnTo>
                  <a:lnTo>
                    <a:pt x="358" y="181"/>
                  </a:lnTo>
                  <a:lnTo>
                    <a:pt x="357" y="214"/>
                  </a:lnTo>
                  <a:lnTo>
                    <a:pt x="356" y="246"/>
                  </a:lnTo>
                  <a:lnTo>
                    <a:pt x="355" y="277"/>
                  </a:lnTo>
                  <a:lnTo>
                    <a:pt x="354" y="305"/>
                  </a:lnTo>
                  <a:lnTo>
                    <a:pt x="354" y="333"/>
                  </a:lnTo>
                  <a:lnTo>
                    <a:pt x="353" y="358"/>
                  </a:lnTo>
                  <a:lnTo>
                    <a:pt x="353" y="383"/>
                  </a:lnTo>
                  <a:lnTo>
                    <a:pt x="353" y="405"/>
                  </a:lnTo>
                  <a:lnTo>
                    <a:pt x="353" y="928"/>
                  </a:lnTo>
                  <a:lnTo>
                    <a:pt x="354" y="979"/>
                  </a:lnTo>
                  <a:lnTo>
                    <a:pt x="355" y="1034"/>
                  </a:lnTo>
                  <a:lnTo>
                    <a:pt x="358" y="1092"/>
                  </a:lnTo>
                  <a:lnTo>
                    <a:pt x="363" y="1152"/>
                  </a:lnTo>
                  <a:lnTo>
                    <a:pt x="368" y="1217"/>
                  </a:lnTo>
                  <a:lnTo>
                    <a:pt x="376" y="1284"/>
                  </a:lnTo>
                  <a:lnTo>
                    <a:pt x="384" y="1356"/>
                  </a:lnTo>
                  <a:lnTo>
                    <a:pt x="394" y="1429"/>
                  </a:lnTo>
                  <a:close/>
                </a:path>
              </a:pathLst>
            </a:custGeom>
            <a:solidFill>
              <a:srgbClr val="FFFFFF"/>
            </a:solidFill>
            <a:ln w="9525">
              <a:noFill/>
              <a:round/>
              <a:headEnd/>
              <a:tailEnd/>
            </a:ln>
          </p:spPr>
          <p:txBody>
            <a:bodyPr/>
            <a:lstStyle/>
            <a:p>
              <a:pPr algn="r" defTabSz="914400" eaLnBrk="0" hangingPunct="0">
                <a:spcBef>
                  <a:spcPct val="20000"/>
                </a:spcBef>
                <a:defRPr/>
              </a:pPr>
              <a:endParaRPr lang="en-GB" sz="1200" dirty="0">
                <a:solidFill>
                  <a:srgbClr val="333333"/>
                </a:solidFill>
                <a:latin typeface="Arial" charset="0"/>
                <a:ea typeface="+mn-ea"/>
              </a:endParaRPr>
            </a:p>
          </p:txBody>
        </p:sp>
      </p:grpSp>
      <p:sp>
        <p:nvSpPr>
          <p:cNvPr id="5122" name="Rectangle 2"/>
          <p:cNvSpPr>
            <a:spLocks noGrp="1" noChangeArrowheads="1"/>
          </p:cNvSpPr>
          <p:nvPr>
            <p:ph type="ctrTitle"/>
          </p:nvPr>
        </p:nvSpPr>
        <p:spPr bwMode="black">
          <a:xfrm>
            <a:off x="297474" y="3519488"/>
            <a:ext cx="8190034" cy="584200"/>
          </a:xfrm>
        </p:spPr>
        <p:txBody>
          <a:bodyPr anchor="t"/>
          <a:lstStyle>
            <a:lvl1pPr>
              <a:defRPr sz="3200">
                <a:solidFill>
                  <a:srgbClr val="4E60A8"/>
                </a:solidFill>
              </a:defRPr>
            </a:lvl1pPr>
          </a:lstStyle>
          <a:p>
            <a:r>
              <a:rPr lang="en-GB"/>
              <a:t>Click to edit Master title</a:t>
            </a:r>
          </a:p>
        </p:txBody>
      </p:sp>
      <p:sp>
        <p:nvSpPr>
          <p:cNvPr id="5123" name="Rectangle 3"/>
          <p:cNvSpPr>
            <a:spLocks noGrp="1" noChangeArrowheads="1"/>
          </p:cNvSpPr>
          <p:nvPr>
            <p:ph type="subTitle" idx="1"/>
          </p:nvPr>
        </p:nvSpPr>
        <p:spPr>
          <a:xfrm>
            <a:off x="297474" y="4059245"/>
            <a:ext cx="6400800" cy="765175"/>
          </a:xfrm>
        </p:spPr>
        <p:txBody>
          <a:bodyPr/>
          <a:lstStyle>
            <a:lvl1pPr marL="0" indent="0">
              <a:buFont typeface="Wingdings" pitchFamily="2" charset="2"/>
              <a:buNone/>
              <a:defRPr b="1"/>
            </a:lvl1pPr>
          </a:lstStyle>
          <a:p>
            <a:r>
              <a:rPr lang="en-GB"/>
              <a:t>Click to edit Master subtitle style</a:t>
            </a:r>
          </a:p>
        </p:txBody>
      </p:sp>
      <p:sp>
        <p:nvSpPr>
          <p:cNvPr id="15" name="Rectangle 123"/>
          <p:cNvSpPr>
            <a:spLocks noGrp="1" noChangeArrowheads="1"/>
          </p:cNvSpPr>
          <p:nvPr>
            <p:ph type="sldNum" sz="quarter" idx="10"/>
          </p:nvPr>
        </p:nvSpPr>
        <p:spPr>
          <a:xfrm>
            <a:off x="8622326" y="593732"/>
            <a:ext cx="521677" cy="295275"/>
          </a:xfrm>
          <a:prstGeom prst="rect">
            <a:avLst/>
          </a:prstGeom>
        </p:spPr>
        <p:txBody>
          <a:bodyPr/>
          <a:lstStyle>
            <a:lvl1pPr>
              <a:defRPr>
                <a:solidFill>
                  <a:srgbClr val="FFFFFF"/>
                </a:solidFill>
              </a:defRPr>
            </a:lvl1pPr>
          </a:lstStyle>
          <a:p>
            <a:pPr algn="r" defTabSz="914400" eaLnBrk="0" hangingPunct="0">
              <a:spcBef>
                <a:spcPct val="20000"/>
              </a:spcBef>
              <a:defRPr/>
            </a:pPr>
            <a:fld id="{E497CA4C-8E8A-461E-A91A-D2886AF8BF8D}" type="slidenum">
              <a:rPr lang="en-GB" sz="1200">
                <a:latin typeface="Arial" charset="0"/>
                <a:ea typeface="+mn-ea"/>
              </a:rPr>
              <a:pPr algn="r" defTabSz="914400" eaLnBrk="0" hangingPunct="0">
                <a:spcBef>
                  <a:spcPct val="20000"/>
                </a:spcBef>
                <a:defRPr/>
              </a:pPr>
              <a:t>‹#›</a:t>
            </a:fld>
            <a:endParaRPr lang="en-GB" sz="1200" dirty="0">
              <a:latin typeface="Arial" charset="0"/>
              <a:ea typeface="+mn-ea"/>
            </a:endParaRPr>
          </a:p>
        </p:txBody>
      </p:sp>
    </p:spTree>
    <p:extLst>
      <p:ext uri="{BB962C8B-B14F-4D97-AF65-F5344CB8AC3E}">
        <p14:creationId xmlns:p14="http://schemas.microsoft.com/office/powerpoint/2010/main" val="3613120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6" name="TextBox 9"/>
          <p:cNvSpPr txBox="1">
            <a:spLocks noChangeArrowheads="1"/>
          </p:cNvSpPr>
          <p:nvPr userDrawn="1"/>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7" name="TextBox 10"/>
          <p:cNvSpPr txBox="1">
            <a:spLocks noChangeArrowheads="1"/>
          </p:cNvSpPr>
          <p:nvPr userDrawn="1"/>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8" name="Picture 6"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1" y="27307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9" name="Date Placeholder 4"/>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0F64ACA-407A-403A-B4BB-33953790ACD1}" type="datetime1">
              <a:rPr lang="en-US" smtClean="0"/>
              <a:t>4/29/2014</a:t>
            </a:fld>
            <a:endParaRPr lang="en-US" dirty="0"/>
          </a:p>
        </p:txBody>
      </p:sp>
      <p:sp>
        <p:nvSpPr>
          <p:cNvPr id="10" name="Footer Placeholder 5"/>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1" name="Slide Number Placeholder 6"/>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E6A35FB-1388-44FA-B701-D554E0135AB0}" type="slidenum">
              <a:rPr lang="en-US"/>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41435" y="0"/>
            <a:ext cx="8280888" cy="81915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341435" y="998538"/>
            <a:ext cx="4160226" cy="2601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2344" y="998538"/>
            <a:ext cx="4160227" cy="2601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341435" y="3752857"/>
            <a:ext cx="4160226" cy="2601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2344" y="3752857"/>
            <a:ext cx="4160227" cy="2601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9"/>
          <p:cNvSpPr>
            <a:spLocks noGrp="1" noChangeArrowheads="1"/>
          </p:cNvSpPr>
          <p:nvPr>
            <p:ph type="sldNum" sz="quarter" idx="10"/>
          </p:nvPr>
        </p:nvSpPr>
        <p:spPr>
          <a:xfrm>
            <a:off x="8622326" y="593732"/>
            <a:ext cx="521677" cy="295275"/>
          </a:xfrm>
          <a:prstGeom prst="rect">
            <a:avLst/>
          </a:prstGeom>
          <a:ln/>
        </p:spPr>
        <p:txBody>
          <a:bodyPr/>
          <a:lstStyle>
            <a:lvl1pPr>
              <a:defRPr/>
            </a:lvl1pPr>
          </a:lstStyle>
          <a:p>
            <a:pPr algn="r" defTabSz="914400" eaLnBrk="0" hangingPunct="0">
              <a:spcBef>
                <a:spcPct val="20000"/>
              </a:spcBef>
              <a:defRPr/>
            </a:pPr>
            <a:fld id="{5DE7FC0D-D0DC-496D-A111-F8DA679CC811}" type="slidenum">
              <a:rPr lang="en-GB" sz="1200">
                <a:solidFill>
                  <a:srgbClr val="292926"/>
                </a:solidFill>
                <a:latin typeface="Arial" charset="0"/>
                <a:ea typeface="+mn-ea"/>
              </a:rPr>
              <a:pPr algn="r" defTabSz="914400" eaLnBrk="0" hangingPunct="0">
                <a:spcBef>
                  <a:spcPct val="20000"/>
                </a:spcBef>
                <a:defRPr/>
              </a:pPr>
              <a:t>‹#›</a:t>
            </a:fld>
            <a:endParaRPr lang="en-GB" sz="1200" dirty="0">
              <a:solidFill>
                <a:srgbClr val="292926"/>
              </a:solidFill>
              <a:latin typeface="Arial" charset="0"/>
              <a:ea typeface="+mn-ea"/>
            </a:endParaRPr>
          </a:p>
        </p:txBody>
      </p:sp>
    </p:spTree>
    <p:extLst>
      <p:ext uri="{BB962C8B-B14F-4D97-AF65-F5344CB8AC3E}">
        <p14:creationId xmlns:p14="http://schemas.microsoft.com/office/powerpoint/2010/main" val="26614201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41435" y="0"/>
            <a:ext cx="8280888" cy="81915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41438" y="998539"/>
            <a:ext cx="8461131" cy="5356225"/>
          </a:xfrm>
        </p:spPr>
        <p:txBody>
          <a:bodyPr/>
          <a:lstStyle/>
          <a:p>
            <a:endParaRPr lang="en-GB" dirty="0"/>
          </a:p>
        </p:txBody>
      </p:sp>
      <p:sp>
        <p:nvSpPr>
          <p:cNvPr id="4" name="Slide Number Placeholder 3"/>
          <p:cNvSpPr>
            <a:spLocks noGrp="1"/>
          </p:cNvSpPr>
          <p:nvPr>
            <p:ph type="sldNum" sz="quarter" idx="10"/>
          </p:nvPr>
        </p:nvSpPr>
        <p:spPr>
          <a:xfrm>
            <a:off x="8622326" y="593732"/>
            <a:ext cx="521677" cy="295275"/>
          </a:xfrm>
          <a:prstGeom prst="rect">
            <a:avLst/>
          </a:prstGeom>
        </p:spPr>
        <p:txBody>
          <a:bodyPr/>
          <a:lstStyle>
            <a:lvl1pPr>
              <a:defRPr/>
            </a:lvl1pPr>
          </a:lstStyle>
          <a:p>
            <a:pPr algn="r" defTabSz="914400" eaLnBrk="0" hangingPunct="0">
              <a:spcBef>
                <a:spcPct val="20000"/>
              </a:spcBef>
            </a:pPr>
            <a:fld id="{96659647-48C3-4228-B202-D383558045B6}" type="slidenum">
              <a:rPr lang="en-GB" sz="1200">
                <a:solidFill>
                  <a:srgbClr val="292926"/>
                </a:solidFill>
                <a:latin typeface="Arial" charset="0"/>
                <a:ea typeface="+mn-ea"/>
              </a:rPr>
              <a:pPr algn="r" defTabSz="914400" eaLnBrk="0" hangingPunct="0">
                <a:spcBef>
                  <a:spcPct val="20000"/>
                </a:spcBef>
              </a:pPr>
              <a:t>‹#›</a:t>
            </a:fld>
            <a:endParaRPr lang="en-GB" sz="1200" dirty="0">
              <a:solidFill>
                <a:srgbClr val="292926"/>
              </a:solidFill>
              <a:latin typeface="Arial" charset="0"/>
              <a:ea typeface="+mn-ea"/>
            </a:endParaRPr>
          </a:p>
        </p:txBody>
      </p:sp>
    </p:spTree>
    <p:extLst>
      <p:ext uri="{BB962C8B-B14F-4D97-AF65-F5344CB8AC3E}">
        <p14:creationId xmlns:p14="http://schemas.microsoft.com/office/powerpoint/2010/main" val="3750670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622326" y="593732"/>
            <a:ext cx="521677" cy="295275"/>
          </a:xfrm>
          <a:prstGeom prst="rect">
            <a:avLst/>
          </a:prstGeom>
        </p:spPr>
        <p:txBody>
          <a:bodyPr/>
          <a:lstStyle>
            <a:lvl1pPr>
              <a:defRPr/>
            </a:lvl1pPr>
          </a:lstStyle>
          <a:p>
            <a:pPr algn="r" defTabSz="914400" eaLnBrk="0" hangingPunct="0">
              <a:spcBef>
                <a:spcPct val="20000"/>
              </a:spcBef>
            </a:pPr>
            <a:fld id="{A17BAAD4-4E11-46C6-B36C-49CB9052F7C2}" type="slidenum">
              <a:rPr lang="en-GB" sz="1200">
                <a:solidFill>
                  <a:srgbClr val="292926"/>
                </a:solidFill>
                <a:latin typeface="Arial" charset="0"/>
                <a:ea typeface="+mn-ea"/>
              </a:rPr>
              <a:pPr algn="r" defTabSz="914400" eaLnBrk="0" hangingPunct="0">
                <a:spcBef>
                  <a:spcPct val="20000"/>
                </a:spcBef>
              </a:pPr>
              <a:t>‹#›</a:t>
            </a:fld>
            <a:endParaRPr lang="en-GB" sz="1200" dirty="0">
              <a:solidFill>
                <a:srgbClr val="292926"/>
              </a:solidFill>
              <a:latin typeface="Arial" charset="0"/>
              <a:ea typeface="+mn-ea"/>
            </a:endParaRPr>
          </a:p>
        </p:txBody>
      </p:sp>
    </p:spTree>
    <p:extLst>
      <p:ext uri="{BB962C8B-B14F-4D97-AF65-F5344CB8AC3E}">
        <p14:creationId xmlns:p14="http://schemas.microsoft.com/office/powerpoint/2010/main" val="355995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6" name="TextBox 9"/>
          <p:cNvSpPr txBox="1">
            <a:spLocks noChangeArrowheads="1"/>
          </p:cNvSpPr>
          <p:nvPr userDrawn="1"/>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7" name="TextBox 10"/>
          <p:cNvSpPr txBox="1">
            <a:spLocks noChangeArrowheads="1"/>
          </p:cNvSpPr>
          <p:nvPr userDrawn="1"/>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8" name="Picture 6" descr="new-logo-01.jpg"/>
          <p:cNvPicPr>
            <a:picLocks noChangeAspect="1"/>
          </p:cNvPicPr>
          <p:nvPr userDrawn="1"/>
        </p:nvPicPr>
        <p:blipFill>
          <a:blip r:embed="rId2"/>
          <a:srcRect/>
          <a:stretch>
            <a:fillRect/>
          </a:stretch>
        </p:blipFill>
        <p:spPr bwMode="auto">
          <a:xfrm>
            <a:off x="152400" y="6202363"/>
            <a:ext cx="3200400" cy="5080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9" name="Date Placeholder 4"/>
          <p:cNvSpPr>
            <a:spLocks noGrp="1"/>
          </p:cNvSpPr>
          <p:nvPr>
            <p:ph type="dt" sz="half" idx="10"/>
          </p:nvPr>
        </p:nvSpPr>
        <p:spPr>
          <a:xfrm>
            <a:off x="457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227A41E-2A69-4414-85C0-FF20E9E132CD}" type="datetime1">
              <a:rPr lang="en-US" smtClean="0"/>
              <a:t>4/29/2014</a:t>
            </a:fld>
            <a:endParaRPr lang="en-US" dirty="0"/>
          </a:p>
        </p:txBody>
      </p:sp>
      <p:sp>
        <p:nvSpPr>
          <p:cNvPr id="10" name="Footer Placeholder 5"/>
          <p:cNvSpPr>
            <a:spLocks noGrp="1"/>
          </p:cNvSpPr>
          <p:nvPr>
            <p:ph type="ftr" sz="quarter" idx="11"/>
          </p:nvPr>
        </p:nvSpPr>
        <p:spPr>
          <a:xfrm>
            <a:off x="3124200" y="635637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1" name="Slide Number Placeholder 6"/>
          <p:cNvSpPr>
            <a:spLocks noGrp="1"/>
          </p:cNvSpPr>
          <p:nvPr>
            <p:ph type="sldNum" sz="quarter" idx="12"/>
          </p:nvPr>
        </p:nvSpPr>
        <p:spPr>
          <a:xfrm>
            <a:off x="6553200" y="635637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C1BEF93-E3F2-4A27-A43B-219A023C4859}"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5.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image" Target="../media/image8.png"/><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theme" Target="../theme/theme5.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heme" Target="../theme/theme6.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image" Target="../media/image3.pn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Box 7"/>
          <p:cNvSpPr txBox="1">
            <a:spLocks noChangeArrowheads="1"/>
          </p:cNvSpPr>
          <p:nvPr/>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27" name="TextBox 9"/>
          <p:cNvSpPr txBox="1">
            <a:spLocks noChangeArrowheads="1"/>
          </p:cNvSpPr>
          <p:nvPr/>
        </p:nvSpPr>
        <p:spPr bwMode="auto">
          <a:xfrm>
            <a:off x="-77788" y="5780088"/>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28" name="TextBox 10"/>
          <p:cNvSpPr txBox="1">
            <a:spLocks noChangeArrowheads="1"/>
          </p:cNvSpPr>
          <p:nvPr/>
        </p:nvSpPr>
        <p:spPr bwMode="auto">
          <a:xfrm>
            <a:off x="-82550" y="5842000"/>
            <a:ext cx="9424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1029" name="Picture 6" descr="new-logo-01.jpg"/>
          <p:cNvPicPr>
            <a:picLocks noChangeAspect="1"/>
          </p:cNvPicPr>
          <p:nvPr/>
        </p:nvPicPr>
        <p:blipFill>
          <a:blip r:embed="rId13"/>
          <a:srcRect/>
          <a:stretch>
            <a:fillRect/>
          </a:stretch>
        </p:blipFill>
        <p:spPr bwMode="auto">
          <a:xfrm>
            <a:off x="152400" y="6202363"/>
            <a:ext cx="3200400" cy="50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extBox 12"/>
          <p:cNvSpPr txBox="1">
            <a:spLocks noChangeArrowheads="1"/>
          </p:cNvSpPr>
          <p:nvPr/>
        </p:nvSpPr>
        <p:spPr bwMode="auto">
          <a:xfrm>
            <a:off x="-77788" y="5846783"/>
            <a:ext cx="9424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2051" name="TextBox 6"/>
          <p:cNvSpPr txBox="1">
            <a:spLocks noChangeArrowheads="1"/>
          </p:cNvSpPr>
          <p:nvPr/>
        </p:nvSpPr>
        <p:spPr bwMode="auto">
          <a:xfrm>
            <a:off x="-77788" y="5780088"/>
            <a:ext cx="942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262324"/>
                </a:solidFill>
              </a:rPr>
              <a:t>…………………………………………………………………………………………………………………………………………</a:t>
            </a:r>
          </a:p>
        </p:txBody>
      </p:sp>
      <p:sp>
        <p:nvSpPr>
          <p:cNvPr id="2052" name="TextBox 7"/>
          <p:cNvSpPr txBox="1">
            <a:spLocks noChangeArrowheads="1"/>
          </p:cNvSpPr>
          <p:nvPr/>
        </p:nvSpPr>
        <p:spPr bwMode="auto">
          <a:xfrm>
            <a:off x="-93661" y="31750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pic>
        <p:nvPicPr>
          <p:cNvPr id="13317" name="Picture 9" descr="new-logo-01.jpg"/>
          <p:cNvPicPr>
            <a:picLocks noChangeAspect="1"/>
          </p:cNvPicPr>
          <p:nvPr/>
        </p:nvPicPr>
        <p:blipFill>
          <a:blip r:embed="rId13"/>
          <a:srcRect/>
          <a:stretch>
            <a:fillRect/>
          </a:stretch>
        </p:blipFill>
        <p:spPr bwMode="auto">
          <a:xfrm>
            <a:off x="152400" y="6202363"/>
            <a:ext cx="3200400" cy="50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bwMode="auto">
          <a:xfrm>
            <a:off x="8286960" y="0"/>
            <a:ext cx="856422" cy="815788"/>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US" dirty="0" smtClean="0">
              <a:solidFill>
                <a:srgbClr val="FFFFFF"/>
              </a:solidFill>
              <a:latin typeface="Arial" charset="0"/>
              <a:ea typeface="+mn-ea"/>
            </a:endParaRPr>
          </a:p>
        </p:txBody>
      </p:sp>
      <p:sp>
        <p:nvSpPr>
          <p:cNvPr id="1135" name="Rectangle 111"/>
          <p:cNvSpPr>
            <a:spLocks noChangeArrowheads="1"/>
          </p:cNvSpPr>
          <p:nvPr/>
        </p:nvSpPr>
        <p:spPr bwMode="auto">
          <a:xfrm>
            <a:off x="-1" y="0"/>
            <a:ext cx="9144001" cy="819150"/>
          </a:xfrm>
          <a:prstGeom prst="rect">
            <a:avLst/>
          </a:prstGeom>
          <a:solidFill>
            <a:srgbClr val="292926"/>
          </a:solidFill>
          <a:ln w="9525">
            <a:noFill/>
            <a:miter lim="800000"/>
            <a:headEnd/>
            <a:tailEnd/>
          </a:ln>
          <a:effectLst/>
        </p:spPr>
        <p:txBody>
          <a:bodyPr wrap="none" lIns="90000" tIns="46800" rIns="90000" bIns="46800" anchor="ctr"/>
          <a:lstStyle/>
          <a:p>
            <a:pPr defTabSz="914400">
              <a:defRPr/>
            </a:pPr>
            <a:endParaRPr lang="en-GB" sz="2400" dirty="0">
              <a:solidFill>
                <a:srgbClr val="292926"/>
              </a:solidFill>
              <a:latin typeface="Arial" charset="0"/>
              <a:ea typeface="+mn-ea"/>
            </a:endParaRPr>
          </a:p>
        </p:txBody>
      </p:sp>
      <p:sp>
        <p:nvSpPr>
          <p:cNvPr id="22533" name="Rectangle 2"/>
          <p:cNvSpPr>
            <a:spLocks noGrp="1" noChangeArrowheads="1"/>
          </p:cNvSpPr>
          <p:nvPr>
            <p:ph type="title"/>
          </p:nvPr>
        </p:nvSpPr>
        <p:spPr bwMode="gray">
          <a:xfrm>
            <a:off x="227138" y="0"/>
            <a:ext cx="7444175" cy="78579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smtClean="0"/>
              <a:t>Click to edit slide title Arial Bold size 24</a:t>
            </a:r>
          </a:p>
        </p:txBody>
      </p:sp>
      <p:pic>
        <p:nvPicPr>
          <p:cNvPr id="19" name="Picture 18" descr="Ipsos-Head_RGB.png"/>
          <p:cNvPicPr>
            <a:picLocks noChangeAspect="1"/>
          </p:cNvPicPr>
          <p:nvPr/>
        </p:nvPicPr>
        <p:blipFill>
          <a:blip r:embed="rId14" cstate="email"/>
          <a:stretch>
            <a:fillRect/>
          </a:stretch>
        </p:blipFill>
        <p:spPr>
          <a:xfrm>
            <a:off x="8654431" y="6446574"/>
            <a:ext cx="258131" cy="253602"/>
          </a:xfrm>
          <a:prstGeom prst="rect">
            <a:avLst/>
          </a:prstGeom>
        </p:spPr>
      </p:pic>
      <p:cxnSp>
        <p:nvCxnSpPr>
          <p:cNvPr id="22" name="Straight Connector 21"/>
          <p:cNvCxnSpPr/>
          <p:nvPr/>
        </p:nvCxnSpPr>
        <p:spPr bwMode="auto">
          <a:xfrm>
            <a:off x="227137" y="6369937"/>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24" name="TextBox 23"/>
          <p:cNvSpPr txBox="1"/>
          <p:nvPr/>
        </p:nvSpPr>
        <p:spPr>
          <a:xfrm>
            <a:off x="842175" y="6715148"/>
            <a:ext cx="5275422" cy="142852"/>
          </a:xfrm>
          <a:prstGeom prst="rect">
            <a:avLst/>
          </a:prstGeom>
          <a:noFill/>
        </p:spPr>
        <p:txBody>
          <a:bodyPr wrap="square" lIns="0" tIns="0" rIns="0" bIns="0" rtlCol="0" anchor="t" anchorCtr="0">
            <a:noAutofit/>
          </a:bodyPr>
          <a:lstStyle/>
          <a:p>
            <a:pPr defTabSz="914400" eaLnBrk="0" hangingPunct="0">
              <a:spcBef>
                <a:spcPct val="20000"/>
              </a:spcBef>
            </a:pPr>
            <a:r>
              <a:rPr lang="en-US" sz="700" dirty="0" smtClean="0">
                <a:solidFill>
                  <a:srgbClr val="FFFFFF">
                    <a:lumMod val="75000"/>
                  </a:srgbClr>
                </a:solidFill>
                <a:latin typeface="Arial" charset="0"/>
                <a:ea typeface="+mn-ea"/>
              </a:rPr>
              <a:t>Version 1 | Public</a:t>
            </a:r>
            <a:endParaRPr lang="en-US" sz="700" dirty="0">
              <a:solidFill>
                <a:srgbClr val="FFFFFF">
                  <a:lumMod val="75000"/>
                </a:srgbClr>
              </a:solidFill>
              <a:latin typeface="Arial" charset="0"/>
              <a:ea typeface="+mn-ea"/>
            </a:endParaRPr>
          </a:p>
        </p:txBody>
      </p:sp>
      <p:sp>
        <p:nvSpPr>
          <p:cNvPr id="12" name="Text Placeholder 11"/>
          <p:cNvSpPr>
            <a:spLocks noGrp="1"/>
          </p:cNvSpPr>
          <p:nvPr>
            <p:ph type="body" idx="1"/>
          </p:nvPr>
        </p:nvSpPr>
        <p:spPr>
          <a:xfrm>
            <a:off x="227137" y="1125538"/>
            <a:ext cx="8689731" cy="5086350"/>
          </a:xfrm>
          <a:prstGeom prst="rect">
            <a:avLst/>
          </a:prstGeom>
        </p:spPr>
        <p:txBody>
          <a:bodyPr vert="horz" lIns="0" tIns="0" rIns="0" bIns="0" rtlCol="0">
            <a:noAutofit/>
          </a:bodyPr>
          <a:lstStyle/>
          <a:p>
            <a:pPr lvl="0"/>
            <a:r>
              <a:rPr lang="en-US" dirty="0" smtClean="0"/>
              <a:t>Click to add text Arial size 18</a:t>
            </a:r>
          </a:p>
          <a:p>
            <a:pPr lvl="1"/>
            <a:r>
              <a:rPr lang="en-US" dirty="0" smtClean="0"/>
              <a:t>Second level Arial size 18</a:t>
            </a:r>
          </a:p>
          <a:p>
            <a:pPr lvl="2"/>
            <a:r>
              <a:rPr lang="en-US" dirty="0" smtClean="0"/>
              <a:t>Third level Arial size 16</a:t>
            </a:r>
          </a:p>
          <a:p>
            <a:pPr lvl="3"/>
            <a:r>
              <a:rPr lang="en-US" dirty="0" smtClean="0"/>
              <a:t>Fourth level size 16</a:t>
            </a:r>
          </a:p>
          <a:p>
            <a:pPr lvl="4"/>
            <a:r>
              <a:rPr lang="en-US" dirty="0" smtClean="0"/>
              <a:t>Fifth level size 16</a:t>
            </a:r>
            <a:endParaRPr lang="en-US" dirty="0"/>
          </a:p>
        </p:txBody>
      </p:sp>
      <p:sp>
        <p:nvSpPr>
          <p:cNvPr id="10" name="TextBox 9"/>
          <p:cNvSpPr txBox="1"/>
          <p:nvPr/>
        </p:nvSpPr>
        <p:spPr>
          <a:xfrm>
            <a:off x="216171" y="6715148"/>
            <a:ext cx="563670" cy="142852"/>
          </a:xfrm>
          <a:prstGeom prst="rect">
            <a:avLst/>
          </a:prstGeom>
          <a:noFill/>
        </p:spPr>
        <p:txBody>
          <a:bodyPr wrap="square" lIns="0" tIns="0" rIns="0" bIns="0" rtlCol="0" anchor="t" anchorCtr="0">
            <a:noAutofit/>
          </a:bodyPr>
          <a:lstStyle/>
          <a:p>
            <a:pPr defTabSz="914400" eaLnBrk="0" hangingPunct="0">
              <a:spcBef>
                <a:spcPct val="20000"/>
              </a:spcBef>
            </a:pPr>
            <a:r>
              <a:rPr lang="en-US" sz="700" dirty="0" smtClean="0">
                <a:solidFill>
                  <a:srgbClr val="FFFFFF">
                    <a:lumMod val="75000"/>
                  </a:srgbClr>
                </a:solidFill>
                <a:latin typeface="Arial" charset="0"/>
                <a:ea typeface="+mn-ea"/>
              </a:rPr>
              <a:t>© Ipsos MORI</a:t>
            </a:r>
            <a:endParaRPr lang="en-US" sz="700" dirty="0">
              <a:solidFill>
                <a:srgbClr val="FFFFFF">
                  <a:lumMod val="75000"/>
                </a:srgbClr>
              </a:solidFill>
              <a:latin typeface="Arial" charset="0"/>
              <a:ea typeface="+mn-ea"/>
            </a:endParaRPr>
          </a:p>
        </p:txBody>
      </p:sp>
      <p:pic>
        <p:nvPicPr>
          <p:cNvPr id="28" name="Picture 27" descr="Ipsos SRI Logo - BLACK.png"/>
          <p:cNvPicPr>
            <a:picLocks noChangeAspect="1"/>
          </p:cNvPicPr>
          <p:nvPr/>
        </p:nvPicPr>
        <p:blipFill>
          <a:blip r:embed="rId15" cstate="print"/>
          <a:stretch>
            <a:fillRect/>
          </a:stretch>
        </p:blipFill>
        <p:spPr>
          <a:xfrm>
            <a:off x="228738" y="6453333"/>
            <a:ext cx="1077035" cy="226800"/>
          </a:xfrm>
          <a:prstGeom prst="rect">
            <a:avLst/>
          </a:prstGeom>
        </p:spPr>
      </p:pic>
    </p:spTree>
    <p:extLst>
      <p:ext uri="{BB962C8B-B14F-4D97-AF65-F5344CB8AC3E}">
        <p14:creationId xmlns:p14="http://schemas.microsoft.com/office/powerpoint/2010/main" val="370168628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hf hdr="0" ftr="0" dt="0"/>
  <p:txStyles>
    <p:title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p:titleStyle>
    <p:bodyStyle>
      <a:lvl1pPr marL="180975" indent="-180975" algn="l" rtl="0" eaLnBrk="1" fontAlgn="base" hangingPunct="1">
        <a:spcBef>
          <a:spcPts val="600"/>
        </a:spcBef>
        <a:spcAft>
          <a:spcPct val="0"/>
        </a:spcAft>
        <a:buFont typeface="Arial" pitchFamily="34" charset="0"/>
        <a:buChar char="•"/>
        <a:defRPr sz="1800" baseline="0">
          <a:solidFill>
            <a:schemeClr val="tx1"/>
          </a:solidFill>
          <a:latin typeface="+mn-lt"/>
          <a:ea typeface="+mn-ea"/>
          <a:cs typeface="+mn-cs"/>
        </a:defRPr>
      </a:lvl1pPr>
      <a:lvl2pPr marL="358775" indent="-184150" algn="l" rtl="0" eaLnBrk="1" fontAlgn="base" hangingPunct="1">
        <a:spcBef>
          <a:spcPts val="600"/>
        </a:spcBef>
        <a:spcAft>
          <a:spcPct val="0"/>
        </a:spcAft>
        <a:buFont typeface="Arial" pitchFamily="34" charset="0"/>
        <a:buChar char="•"/>
        <a:defRPr sz="1800">
          <a:solidFill>
            <a:schemeClr val="tx1"/>
          </a:solidFill>
          <a:latin typeface="+mn-lt"/>
        </a:defRPr>
      </a:lvl2pPr>
      <a:lvl3pPr marL="720000" indent="-228600" algn="l" rtl="0" eaLnBrk="1" fontAlgn="base" hangingPunct="1">
        <a:spcBef>
          <a:spcPts val="600"/>
        </a:spcBef>
        <a:spcAft>
          <a:spcPct val="0"/>
        </a:spcAft>
        <a:buFont typeface="Arial" pitchFamily="34" charset="0"/>
        <a:buChar char="•"/>
        <a:defRPr sz="1600">
          <a:solidFill>
            <a:schemeClr val="tx1"/>
          </a:solidFill>
          <a:latin typeface="+mn-lt"/>
        </a:defRPr>
      </a:lvl3pPr>
      <a:lvl4pPr marL="1077913" indent="-273050" algn="l" rtl="0" eaLnBrk="1" fontAlgn="base" hangingPunct="1">
        <a:spcBef>
          <a:spcPts val="600"/>
        </a:spcBef>
        <a:spcAft>
          <a:spcPct val="0"/>
        </a:spcAft>
        <a:buFont typeface="Arial" pitchFamily="34" charset="0"/>
        <a:buChar char="•"/>
        <a:defRPr sz="1600" baseline="0">
          <a:solidFill>
            <a:schemeClr val="tx1"/>
          </a:solidFill>
          <a:latin typeface="+mn-lt"/>
        </a:defRPr>
      </a:lvl4pPr>
      <a:lvl5pPr marL="1436688" indent="-271463" algn="l" rtl="0" eaLnBrk="1" fontAlgn="base" hangingPunct="1">
        <a:spcBef>
          <a:spcPts val="600"/>
        </a:spcBef>
        <a:spcAft>
          <a:spcPct val="0"/>
        </a:spcAft>
        <a:buFont typeface="Arial" pitchFamily="34" charset="0"/>
        <a:buChar char="•"/>
        <a:defRPr sz="1600" baseline="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tx1"/>
        </a:solidFill>
        <a:effectLst/>
      </p:bgPr>
    </p:bg>
    <p:spTree>
      <p:nvGrpSpPr>
        <p:cNvPr id="1" name=""/>
        <p:cNvGrpSpPr/>
        <p:nvPr/>
      </p:nvGrpSpPr>
      <p:grpSpPr>
        <a:xfrm>
          <a:off x="0" y="0"/>
          <a:ext cx="0" cy="0"/>
          <a:chOff x="0" y="0"/>
          <a:chExt cx="0" cy="0"/>
        </a:xfrm>
      </p:grpSpPr>
      <p:sp>
        <p:nvSpPr>
          <p:cNvPr id="1135" name="Rectangle 111"/>
          <p:cNvSpPr>
            <a:spLocks noChangeArrowheads="1"/>
          </p:cNvSpPr>
          <p:nvPr/>
        </p:nvSpPr>
        <p:spPr bwMode="auto">
          <a:xfrm flipV="1">
            <a:off x="-1" y="819150"/>
            <a:ext cx="9144001" cy="6038850"/>
          </a:xfrm>
          <a:prstGeom prst="rect">
            <a:avLst/>
          </a:prstGeom>
          <a:solidFill>
            <a:schemeClr val="bg1"/>
          </a:solidFill>
          <a:ln w="9525">
            <a:noFill/>
            <a:miter lim="800000"/>
            <a:headEnd/>
            <a:tailEnd/>
          </a:ln>
          <a:effectLst/>
        </p:spPr>
        <p:txBody>
          <a:bodyPr wrap="none" lIns="90000" tIns="46800" rIns="90000" bIns="46800" anchor="ctr"/>
          <a:lstStyle/>
          <a:p>
            <a:pPr defTabSz="914400">
              <a:defRPr/>
            </a:pPr>
            <a:endParaRPr lang="en-GB" sz="2400" dirty="0">
              <a:solidFill>
                <a:srgbClr val="292926"/>
              </a:solidFill>
              <a:latin typeface="Arial" charset="0"/>
              <a:ea typeface="+mn-ea"/>
            </a:endParaRPr>
          </a:p>
        </p:txBody>
      </p:sp>
      <p:sp>
        <p:nvSpPr>
          <p:cNvPr id="22533" name="Rectangle 2"/>
          <p:cNvSpPr>
            <a:spLocks noGrp="1" noChangeArrowheads="1"/>
          </p:cNvSpPr>
          <p:nvPr>
            <p:ph type="title"/>
          </p:nvPr>
        </p:nvSpPr>
        <p:spPr bwMode="gray">
          <a:xfrm>
            <a:off x="227139" y="0"/>
            <a:ext cx="7444175" cy="78579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smtClean="0"/>
              <a:t>Click to edit slide title Arial Bold size 24</a:t>
            </a:r>
          </a:p>
        </p:txBody>
      </p:sp>
      <p:cxnSp>
        <p:nvCxnSpPr>
          <p:cNvPr id="22" name="Straight Connector 21"/>
          <p:cNvCxnSpPr/>
          <p:nvPr/>
        </p:nvCxnSpPr>
        <p:spPr bwMode="auto">
          <a:xfrm>
            <a:off x="227138" y="6369937"/>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24" name="TextBox 23"/>
          <p:cNvSpPr txBox="1"/>
          <p:nvPr/>
        </p:nvSpPr>
        <p:spPr>
          <a:xfrm>
            <a:off x="842175" y="6715148"/>
            <a:ext cx="5275422" cy="142852"/>
          </a:xfrm>
          <a:prstGeom prst="rect">
            <a:avLst/>
          </a:prstGeom>
          <a:noFill/>
        </p:spPr>
        <p:txBody>
          <a:bodyPr wrap="square" lIns="0" tIns="0" rIns="0" bIns="0" rtlCol="0" anchor="t" anchorCtr="0">
            <a:noAutofit/>
          </a:bodyPr>
          <a:lstStyle/>
          <a:p>
            <a:pPr defTabSz="914400" eaLnBrk="0" hangingPunct="0">
              <a:spcBef>
                <a:spcPct val="20000"/>
              </a:spcBef>
            </a:pPr>
            <a:r>
              <a:rPr lang="en-US" sz="700" dirty="0" smtClean="0">
                <a:solidFill>
                  <a:srgbClr val="FFFFFF">
                    <a:lumMod val="75000"/>
                  </a:srgbClr>
                </a:solidFill>
                <a:latin typeface="Arial" charset="0"/>
                <a:ea typeface="+mn-ea"/>
              </a:rPr>
              <a:t>Version 1 | Public (DELETE CLASSIFICATION)   Version 1 | Internal Use Only   Version 1 | Confidential    Version 1 | Strictly  Confidential</a:t>
            </a:r>
            <a:endParaRPr lang="en-US" sz="700" dirty="0">
              <a:solidFill>
                <a:srgbClr val="FFFFFF">
                  <a:lumMod val="75000"/>
                </a:srgbClr>
              </a:solidFill>
              <a:latin typeface="Arial" charset="0"/>
              <a:ea typeface="+mn-ea"/>
            </a:endParaRPr>
          </a:p>
        </p:txBody>
      </p:sp>
      <p:sp>
        <p:nvSpPr>
          <p:cNvPr id="12" name="Text Placeholder 11"/>
          <p:cNvSpPr>
            <a:spLocks noGrp="1"/>
          </p:cNvSpPr>
          <p:nvPr>
            <p:ph type="body" idx="1"/>
          </p:nvPr>
        </p:nvSpPr>
        <p:spPr>
          <a:xfrm>
            <a:off x="227138" y="1125538"/>
            <a:ext cx="8689731" cy="5086350"/>
          </a:xfrm>
          <a:prstGeom prst="rect">
            <a:avLst/>
          </a:prstGeom>
        </p:spPr>
        <p:txBody>
          <a:bodyPr vert="horz" lIns="0" tIns="0" rIns="0" bIns="0" rtlCol="0">
            <a:noAutofit/>
          </a:bodyPr>
          <a:lstStyle/>
          <a:p>
            <a:pPr lvl="0"/>
            <a:r>
              <a:rPr lang="en-US" dirty="0" smtClean="0"/>
              <a:t>Click to add text Arial size 18</a:t>
            </a:r>
          </a:p>
          <a:p>
            <a:pPr lvl="1"/>
            <a:r>
              <a:rPr lang="en-US" dirty="0" smtClean="0"/>
              <a:t>Second level Arial size 18</a:t>
            </a:r>
          </a:p>
          <a:p>
            <a:pPr lvl="2"/>
            <a:r>
              <a:rPr lang="en-US" dirty="0" smtClean="0"/>
              <a:t>Third level Arial size 16</a:t>
            </a:r>
          </a:p>
          <a:p>
            <a:pPr lvl="3"/>
            <a:r>
              <a:rPr lang="en-US" dirty="0" smtClean="0"/>
              <a:t>Fourth level size 16</a:t>
            </a:r>
          </a:p>
          <a:p>
            <a:pPr lvl="4"/>
            <a:r>
              <a:rPr lang="en-US" dirty="0" smtClean="0"/>
              <a:t>Fifth level size 16</a:t>
            </a:r>
            <a:endParaRPr lang="en-US" dirty="0"/>
          </a:p>
        </p:txBody>
      </p:sp>
      <p:sp>
        <p:nvSpPr>
          <p:cNvPr id="10" name="TextBox 9"/>
          <p:cNvSpPr txBox="1"/>
          <p:nvPr/>
        </p:nvSpPr>
        <p:spPr>
          <a:xfrm>
            <a:off x="216171" y="6715148"/>
            <a:ext cx="563670" cy="142852"/>
          </a:xfrm>
          <a:prstGeom prst="rect">
            <a:avLst/>
          </a:prstGeom>
          <a:noFill/>
        </p:spPr>
        <p:txBody>
          <a:bodyPr wrap="square" lIns="0" tIns="0" rIns="0" bIns="0" rtlCol="0" anchor="t" anchorCtr="0">
            <a:noAutofit/>
          </a:bodyPr>
          <a:lstStyle/>
          <a:p>
            <a:pPr defTabSz="914400" eaLnBrk="0" hangingPunct="0">
              <a:spcBef>
                <a:spcPct val="20000"/>
              </a:spcBef>
            </a:pPr>
            <a:r>
              <a:rPr lang="en-US" sz="700" dirty="0" smtClean="0">
                <a:solidFill>
                  <a:srgbClr val="FFFFFF">
                    <a:lumMod val="75000"/>
                  </a:srgbClr>
                </a:solidFill>
                <a:latin typeface="Arial" charset="0"/>
                <a:ea typeface="+mn-ea"/>
              </a:rPr>
              <a:t>© Ipsos MORI</a:t>
            </a:r>
            <a:endParaRPr lang="en-US" sz="700" dirty="0">
              <a:solidFill>
                <a:srgbClr val="FFFFFF">
                  <a:lumMod val="75000"/>
                </a:srgbClr>
              </a:solidFill>
              <a:latin typeface="Arial" charset="0"/>
              <a:ea typeface="+mn-ea"/>
            </a:endParaRPr>
          </a:p>
        </p:txBody>
      </p:sp>
      <p:sp>
        <p:nvSpPr>
          <p:cNvPr id="15" name="TextBox 14"/>
          <p:cNvSpPr txBox="1"/>
          <p:nvPr/>
        </p:nvSpPr>
        <p:spPr>
          <a:xfrm>
            <a:off x="8227421" y="27624"/>
            <a:ext cx="910466" cy="553998"/>
          </a:xfrm>
          <a:prstGeom prst="rect">
            <a:avLst/>
          </a:prstGeom>
          <a:noFill/>
        </p:spPr>
        <p:txBody>
          <a:bodyPr wrap="square" lIns="0" tIns="0" rIns="0" bIns="0" rtlCol="0">
            <a:spAutoFit/>
          </a:bodyPr>
          <a:lstStyle/>
          <a:p>
            <a:pPr algn="ctr" defTabSz="914400" eaLnBrk="0" hangingPunct="0">
              <a:spcBef>
                <a:spcPct val="20000"/>
              </a:spcBef>
            </a:pPr>
            <a:r>
              <a:rPr lang="en-US" sz="1200" b="1" dirty="0" smtClean="0">
                <a:solidFill>
                  <a:srgbClr val="292926"/>
                </a:solidFill>
                <a:latin typeface="Arial" charset="0"/>
                <a:ea typeface="+mn-ea"/>
              </a:rPr>
              <a:t>Paste co-brand logo here</a:t>
            </a:r>
          </a:p>
        </p:txBody>
      </p:sp>
      <p:pic>
        <p:nvPicPr>
          <p:cNvPr id="20" name="Picture 19" descr="Ipsos MORI Logo - BLACK.png"/>
          <p:cNvPicPr>
            <a:picLocks noChangeAspect="1"/>
          </p:cNvPicPr>
          <p:nvPr/>
        </p:nvPicPr>
        <p:blipFill>
          <a:blip r:embed="rId15" cstate="screen"/>
          <a:stretch>
            <a:fillRect/>
          </a:stretch>
        </p:blipFill>
        <p:spPr>
          <a:xfrm>
            <a:off x="228736" y="6453333"/>
            <a:ext cx="829996" cy="164592"/>
          </a:xfrm>
          <a:prstGeom prst="rect">
            <a:avLst/>
          </a:prstGeom>
        </p:spPr>
      </p:pic>
      <p:grpSp>
        <p:nvGrpSpPr>
          <p:cNvPr id="2" name="Group 60"/>
          <p:cNvGrpSpPr>
            <a:grpSpLocks noChangeAspect="1"/>
          </p:cNvGrpSpPr>
          <p:nvPr/>
        </p:nvGrpSpPr>
        <p:grpSpPr bwMode="gray">
          <a:xfrm>
            <a:off x="8693077" y="6455005"/>
            <a:ext cx="225695" cy="224407"/>
            <a:chOff x="1020" y="346"/>
            <a:chExt cx="4114" cy="3756"/>
          </a:xfrm>
        </p:grpSpPr>
        <p:sp>
          <p:nvSpPr>
            <p:cNvPr id="62" name="Freeform 61"/>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3" name="Freeform 62"/>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4" name="Freeform 63"/>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5" name="Freeform 64"/>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6" name="Freeform 65"/>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7" name="Freeform 66"/>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8" name="Freeform 67"/>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69" name="Freeform 68"/>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70" name="Freeform 69"/>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71" name="Freeform 70"/>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72" name="Freeform 71"/>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73" name="Freeform 72"/>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74" name="Freeform 73"/>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75" name="Freeform 74"/>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sp>
          <p:nvSpPr>
            <p:cNvPr id="76" name="Freeform 75"/>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92926"/>
                </a:solidFill>
                <a:latin typeface="Arial" charset="0"/>
                <a:ea typeface="+mn-ea"/>
              </a:endParaRPr>
            </a:p>
          </p:txBody>
        </p:sp>
      </p:grpSp>
    </p:spTree>
    <p:extLst>
      <p:ext uri="{BB962C8B-B14F-4D97-AF65-F5344CB8AC3E}">
        <p14:creationId xmlns:p14="http://schemas.microsoft.com/office/powerpoint/2010/main" val="189441508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hf hdr="0" ftr="0" dt="0"/>
  <p:txStyles>
    <p:title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p:titleStyle>
    <p:bodyStyle>
      <a:lvl1pPr marL="180975" indent="-180975" algn="l" rtl="0" eaLnBrk="1" fontAlgn="base" hangingPunct="1">
        <a:spcBef>
          <a:spcPts val="600"/>
        </a:spcBef>
        <a:spcAft>
          <a:spcPct val="0"/>
        </a:spcAft>
        <a:buFont typeface="Arial" pitchFamily="34" charset="0"/>
        <a:buChar char="•"/>
        <a:defRPr sz="1800" baseline="0">
          <a:solidFill>
            <a:schemeClr val="tx1"/>
          </a:solidFill>
          <a:latin typeface="+mn-lt"/>
          <a:ea typeface="+mn-ea"/>
          <a:cs typeface="+mn-cs"/>
        </a:defRPr>
      </a:lvl1pPr>
      <a:lvl2pPr marL="358775" indent="-184150" algn="l" rtl="0" eaLnBrk="1" fontAlgn="base" hangingPunct="1">
        <a:spcBef>
          <a:spcPts val="600"/>
        </a:spcBef>
        <a:spcAft>
          <a:spcPct val="0"/>
        </a:spcAft>
        <a:buFont typeface="Arial" pitchFamily="34" charset="0"/>
        <a:buChar char="•"/>
        <a:defRPr sz="1800">
          <a:solidFill>
            <a:schemeClr val="tx1"/>
          </a:solidFill>
          <a:latin typeface="+mn-lt"/>
        </a:defRPr>
      </a:lvl2pPr>
      <a:lvl3pPr marL="720000" indent="-228600" algn="l" rtl="0" eaLnBrk="1" fontAlgn="base" hangingPunct="1">
        <a:spcBef>
          <a:spcPts val="600"/>
        </a:spcBef>
        <a:spcAft>
          <a:spcPct val="0"/>
        </a:spcAft>
        <a:buFont typeface="Arial" pitchFamily="34" charset="0"/>
        <a:buChar char="•"/>
        <a:defRPr sz="1600">
          <a:solidFill>
            <a:schemeClr val="tx1"/>
          </a:solidFill>
          <a:latin typeface="+mn-lt"/>
        </a:defRPr>
      </a:lvl3pPr>
      <a:lvl4pPr marL="1077913" indent="-273050" algn="l" rtl="0" eaLnBrk="1" fontAlgn="base" hangingPunct="1">
        <a:spcBef>
          <a:spcPts val="600"/>
        </a:spcBef>
        <a:spcAft>
          <a:spcPct val="0"/>
        </a:spcAft>
        <a:buFont typeface="Arial" pitchFamily="34" charset="0"/>
        <a:buChar char="•"/>
        <a:defRPr sz="1600" baseline="0">
          <a:solidFill>
            <a:schemeClr val="tx1"/>
          </a:solidFill>
          <a:latin typeface="+mn-lt"/>
        </a:defRPr>
      </a:lvl4pPr>
      <a:lvl5pPr marL="1436688" indent="-271463" algn="l" rtl="0" eaLnBrk="1" fontAlgn="base" hangingPunct="1">
        <a:spcBef>
          <a:spcPts val="600"/>
        </a:spcBef>
        <a:spcAft>
          <a:spcPct val="0"/>
        </a:spcAft>
        <a:buFont typeface="Arial" pitchFamily="34" charset="0"/>
        <a:buChar char="•"/>
        <a:defRPr sz="1600" baseline="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tx1"/>
        </a:solidFill>
        <a:effectLst/>
      </p:bgPr>
    </p:bg>
    <p:spTree>
      <p:nvGrpSpPr>
        <p:cNvPr id="1" name=""/>
        <p:cNvGrpSpPr/>
        <p:nvPr/>
      </p:nvGrpSpPr>
      <p:grpSpPr>
        <a:xfrm>
          <a:off x="0" y="0"/>
          <a:ext cx="0" cy="0"/>
          <a:chOff x="0" y="0"/>
          <a:chExt cx="0" cy="0"/>
        </a:xfrm>
      </p:grpSpPr>
      <p:sp>
        <p:nvSpPr>
          <p:cNvPr id="1135" name="Rectangle 111"/>
          <p:cNvSpPr>
            <a:spLocks noChangeArrowheads="1"/>
          </p:cNvSpPr>
          <p:nvPr/>
        </p:nvSpPr>
        <p:spPr bwMode="auto">
          <a:xfrm flipV="1">
            <a:off x="-1" y="819150"/>
            <a:ext cx="9144001" cy="6038850"/>
          </a:xfrm>
          <a:prstGeom prst="rect">
            <a:avLst/>
          </a:prstGeom>
          <a:solidFill>
            <a:schemeClr val="bg1"/>
          </a:solidFill>
          <a:ln w="9525">
            <a:noFill/>
            <a:miter lim="800000"/>
            <a:headEnd/>
            <a:tailEnd/>
          </a:ln>
          <a:effectLst/>
        </p:spPr>
        <p:txBody>
          <a:bodyPr wrap="none" lIns="90000" tIns="46800" rIns="90000" bIns="46800" anchor="ctr"/>
          <a:lstStyle/>
          <a:p>
            <a:pPr defTabSz="914400">
              <a:defRPr/>
            </a:pPr>
            <a:endParaRPr lang="en-GB" sz="2400" dirty="0">
              <a:solidFill>
                <a:srgbClr val="2E9DC8"/>
              </a:solidFill>
              <a:latin typeface="Arial" charset="0"/>
              <a:ea typeface="+mn-ea"/>
            </a:endParaRPr>
          </a:p>
        </p:txBody>
      </p:sp>
      <p:sp>
        <p:nvSpPr>
          <p:cNvPr id="22533" name="Rectangle 2"/>
          <p:cNvSpPr>
            <a:spLocks noGrp="1" noChangeArrowheads="1"/>
          </p:cNvSpPr>
          <p:nvPr>
            <p:ph type="title"/>
          </p:nvPr>
        </p:nvSpPr>
        <p:spPr bwMode="gray">
          <a:xfrm>
            <a:off x="227139" y="0"/>
            <a:ext cx="7444175" cy="78579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smtClean="0"/>
              <a:t>Click to edit slide title Arial Bold size 24</a:t>
            </a:r>
          </a:p>
        </p:txBody>
      </p:sp>
      <p:cxnSp>
        <p:nvCxnSpPr>
          <p:cNvPr id="22" name="Straight Connector 21"/>
          <p:cNvCxnSpPr/>
          <p:nvPr/>
        </p:nvCxnSpPr>
        <p:spPr bwMode="auto">
          <a:xfrm>
            <a:off x="227138" y="6369937"/>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12" name="Text Placeholder 11"/>
          <p:cNvSpPr>
            <a:spLocks noGrp="1"/>
          </p:cNvSpPr>
          <p:nvPr>
            <p:ph type="body" idx="1"/>
          </p:nvPr>
        </p:nvSpPr>
        <p:spPr>
          <a:xfrm>
            <a:off x="227138" y="1125538"/>
            <a:ext cx="8689731" cy="5086350"/>
          </a:xfrm>
          <a:prstGeom prst="rect">
            <a:avLst/>
          </a:prstGeom>
        </p:spPr>
        <p:txBody>
          <a:bodyPr vert="horz" lIns="0" tIns="0" rIns="0" bIns="0" rtlCol="0">
            <a:noAutofit/>
          </a:bodyPr>
          <a:lstStyle/>
          <a:p>
            <a:pPr lvl="0"/>
            <a:r>
              <a:rPr lang="en-US" dirty="0" smtClean="0"/>
              <a:t>Click to add text Arial size 18</a:t>
            </a:r>
          </a:p>
          <a:p>
            <a:pPr lvl="1"/>
            <a:r>
              <a:rPr lang="en-US" dirty="0" smtClean="0"/>
              <a:t>Second level Arial size 18</a:t>
            </a:r>
          </a:p>
          <a:p>
            <a:pPr lvl="2"/>
            <a:r>
              <a:rPr lang="en-US" dirty="0" smtClean="0"/>
              <a:t>Third level Arial size 16</a:t>
            </a:r>
          </a:p>
          <a:p>
            <a:pPr lvl="3"/>
            <a:r>
              <a:rPr lang="en-US" dirty="0" smtClean="0"/>
              <a:t>Fourth level size 16</a:t>
            </a:r>
          </a:p>
          <a:p>
            <a:pPr lvl="4"/>
            <a:r>
              <a:rPr lang="en-US" dirty="0" smtClean="0"/>
              <a:t>Fifth level size 16</a:t>
            </a:r>
            <a:endParaRPr lang="en-US" dirty="0"/>
          </a:p>
        </p:txBody>
      </p:sp>
      <p:sp>
        <p:nvSpPr>
          <p:cNvPr id="10" name="TextBox 9"/>
          <p:cNvSpPr txBox="1"/>
          <p:nvPr/>
        </p:nvSpPr>
        <p:spPr>
          <a:xfrm>
            <a:off x="216171" y="6715148"/>
            <a:ext cx="563670" cy="142852"/>
          </a:xfrm>
          <a:prstGeom prst="rect">
            <a:avLst/>
          </a:prstGeom>
          <a:noFill/>
        </p:spPr>
        <p:txBody>
          <a:bodyPr wrap="square" lIns="0" tIns="0" rIns="0" bIns="0" rtlCol="0" anchor="t" anchorCtr="0">
            <a:noAutofit/>
          </a:bodyPr>
          <a:lstStyle/>
          <a:p>
            <a:pPr defTabSz="914400" eaLnBrk="0" hangingPunct="0">
              <a:spcBef>
                <a:spcPct val="20000"/>
              </a:spcBef>
            </a:pPr>
            <a:r>
              <a:rPr lang="en-US" sz="700" dirty="0" smtClean="0">
                <a:solidFill>
                  <a:srgbClr val="FFFFFF">
                    <a:lumMod val="75000"/>
                  </a:srgbClr>
                </a:solidFill>
                <a:latin typeface="Arial" charset="0"/>
                <a:ea typeface="+mn-ea"/>
              </a:rPr>
              <a:t>© Ipsos MORI</a:t>
            </a:r>
            <a:endParaRPr lang="en-US" sz="700" dirty="0">
              <a:solidFill>
                <a:srgbClr val="FFFFFF">
                  <a:lumMod val="75000"/>
                </a:srgbClr>
              </a:solidFill>
              <a:latin typeface="Arial" charset="0"/>
              <a:ea typeface="+mn-ea"/>
            </a:endParaRPr>
          </a:p>
        </p:txBody>
      </p:sp>
      <p:grpSp>
        <p:nvGrpSpPr>
          <p:cNvPr id="2" name="Group 60"/>
          <p:cNvGrpSpPr>
            <a:grpSpLocks noChangeAspect="1"/>
          </p:cNvGrpSpPr>
          <p:nvPr/>
        </p:nvGrpSpPr>
        <p:grpSpPr bwMode="gray">
          <a:xfrm>
            <a:off x="8693077" y="6455005"/>
            <a:ext cx="225695" cy="224407"/>
            <a:chOff x="1020" y="346"/>
            <a:chExt cx="4114" cy="3756"/>
          </a:xfrm>
        </p:grpSpPr>
        <p:sp>
          <p:nvSpPr>
            <p:cNvPr id="62" name="Freeform 61"/>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3" name="Freeform 62"/>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4" name="Freeform 63"/>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5" name="Freeform 64"/>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6" name="Freeform 65"/>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7" name="Freeform 66"/>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8" name="Freeform 67"/>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69" name="Freeform 68"/>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70" name="Freeform 69"/>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71" name="Freeform 70"/>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72" name="Freeform 71"/>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73" name="Freeform 72"/>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74" name="Freeform 73"/>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75" name="Freeform 74"/>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sp>
          <p:nvSpPr>
            <p:cNvPr id="76" name="Freeform 75"/>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defTabSz="914400">
                <a:spcBef>
                  <a:spcPct val="20000"/>
                </a:spcBef>
                <a:defRPr/>
              </a:pPr>
              <a:endParaRPr lang="en-US" dirty="0">
                <a:solidFill>
                  <a:srgbClr val="2E9DC8"/>
                </a:solidFill>
                <a:latin typeface="Arial" charset="0"/>
                <a:ea typeface="+mn-ea"/>
              </a:endParaRPr>
            </a:p>
          </p:txBody>
        </p:sp>
      </p:grpSp>
      <p:pic>
        <p:nvPicPr>
          <p:cNvPr id="29" name="Picture 28" descr="Ipsos SRI Logo - BLACK.png"/>
          <p:cNvPicPr>
            <a:picLocks noChangeAspect="1"/>
          </p:cNvPicPr>
          <p:nvPr/>
        </p:nvPicPr>
        <p:blipFill>
          <a:blip r:embed="rId21" cstate="print"/>
          <a:stretch>
            <a:fillRect/>
          </a:stretch>
        </p:blipFill>
        <p:spPr>
          <a:xfrm>
            <a:off x="228739" y="6453333"/>
            <a:ext cx="1077035" cy="226800"/>
          </a:xfrm>
          <a:prstGeom prst="rect">
            <a:avLst/>
          </a:prstGeom>
        </p:spPr>
      </p:pic>
    </p:spTree>
    <p:extLst>
      <p:ext uri="{BB962C8B-B14F-4D97-AF65-F5344CB8AC3E}">
        <p14:creationId xmlns:p14="http://schemas.microsoft.com/office/powerpoint/2010/main" val="368512463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Lst>
  <p:hf hdr="0" ftr="0" dt="0"/>
  <p:txStyles>
    <p:title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p:titleStyle>
    <p:bodyStyle>
      <a:lvl1pPr marL="180975" indent="-180975" algn="l" rtl="0" eaLnBrk="1" fontAlgn="base" hangingPunct="1">
        <a:spcBef>
          <a:spcPts val="600"/>
        </a:spcBef>
        <a:spcAft>
          <a:spcPct val="0"/>
        </a:spcAft>
        <a:buFont typeface="Arial" pitchFamily="34" charset="0"/>
        <a:buChar char="•"/>
        <a:defRPr sz="1800" baseline="0">
          <a:solidFill>
            <a:schemeClr val="tx1"/>
          </a:solidFill>
          <a:latin typeface="+mn-lt"/>
          <a:ea typeface="+mn-ea"/>
          <a:cs typeface="+mn-cs"/>
        </a:defRPr>
      </a:lvl1pPr>
      <a:lvl2pPr marL="358775" indent="-184150" algn="l" rtl="0" eaLnBrk="1" fontAlgn="base" hangingPunct="1">
        <a:spcBef>
          <a:spcPts val="600"/>
        </a:spcBef>
        <a:spcAft>
          <a:spcPct val="0"/>
        </a:spcAft>
        <a:buFont typeface="Arial" pitchFamily="34" charset="0"/>
        <a:buChar char="•"/>
        <a:defRPr sz="1800">
          <a:solidFill>
            <a:schemeClr val="tx1"/>
          </a:solidFill>
          <a:latin typeface="+mn-lt"/>
        </a:defRPr>
      </a:lvl2pPr>
      <a:lvl3pPr marL="720000" indent="-228600" algn="l" rtl="0" eaLnBrk="1" fontAlgn="base" hangingPunct="1">
        <a:spcBef>
          <a:spcPts val="600"/>
        </a:spcBef>
        <a:spcAft>
          <a:spcPct val="0"/>
        </a:spcAft>
        <a:buFont typeface="Arial" pitchFamily="34" charset="0"/>
        <a:buChar char="•"/>
        <a:defRPr sz="1600">
          <a:solidFill>
            <a:schemeClr val="tx1"/>
          </a:solidFill>
          <a:latin typeface="+mn-lt"/>
        </a:defRPr>
      </a:lvl3pPr>
      <a:lvl4pPr marL="1077913" indent="-273050" algn="l" rtl="0" eaLnBrk="1" fontAlgn="base" hangingPunct="1">
        <a:spcBef>
          <a:spcPts val="600"/>
        </a:spcBef>
        <a:spcAft>
          <a:spcPct val="0"/>
        </a:spcAft>
        <a:buFont typeface="Arial" pitchFamily="34" charset="0"/>
        <a:buChar char="•"/>
        <a:defRPr sz="1600" baseline="0">
          <a:solidFill>
            <a:schemeClr val="tx1"/>
          </a:solidFill>
          <a:latin typeface="+mn-lt"/>
        </a:defRPr>
      </a:lvl4pPr>
      <a:lvl5pPr marL="1436688" indent="-271463" algn="l" rtl="0" eaLnBrk="1" fontAlgn="base" hangingPunct="1">
        <a:spcBef>
          <a:spcPts val="600"/>
        </a:spcBef>
        <a:spcAft>
          <a:spcPct val="0"/>
        </a:spcAft>
        <a:buFont typeface="Arial" pitchFamily="34" charset="0"/>
        <a:buChar char="•"/>
        <a:defRPr sz="1600" baseline="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bwMode="auto">
          <a:xfrm>
            <a:off x="8286961" y="0"/>
            <a:ext cx="856422" cy="815788"/>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defTabSz="914400">
              <a:buFont typeface="Arial" pitchFamily="34" charset="0"/>
              <a:buChar char="•"/>
            </a:pPr>
            <a:endParaRPr lang="en-US" dirty="0" smtClean="0">
              <a:solidFill>
                <a:srgbClr val="FFFFFF"/>
              </a:solidFill>
              <a:latin typeface="Arial" charset="0"/>
              <a:ea typeface="+mn-ea"/>
            </a:endParaRPr>
          </a:p>
        </p:txBody>
      </p:sp>
      <p:sp>
        <p:nvSpPr>
          <p:cNvPr id="1135" name="Rectangle 111"/>
          <p:cNvSpPr>
            <a:spLocks noChangeArrowheads="1"/>
          </p:cNvSpPr>
          <p:nvPr/>
        </p:nvSpPr>
        <p:spPr bwMode="auto">
          <a:xfrm>
            <a:off x="-1" y="0"/>
            <a:ext cx="9144001" cy="819150"/>
          </a:xfrm>
          <a:prstGeom prst="rect">
            <a:avLst/>
          </a:prstGeom>
          <a:solidFill>
            <a:srgbClr val="292926"/>
          </a:solidFill>
          <a:ln w="9525">
            <a:noFill/>
            <a:miter lim="800000"/>
            <a:headEnd/>
            <a:tailEnd/>
          </a:ln>
          <a:effectLst/>
        </p:spPr>
        <p:txBody>
          <a:bodyPr wrap="none" lIns="90000" tIns="46800" rIns="90000" bIns="46800" anchor="ctr"/>
          <a:lstStyle/>
          <a:p>
            <a:pPr defTabSz="914400">
              <a:defRPr/>
            </a:pPr>
            <a:endParaRPr lang="en-GB" sz="2400" dirty="0">
              <a:solidFill>
                <a:srgbClr val="292926"/>
              </a:solidFill>
              <a:latin typeface="Arial" charset="0"/>
              <a:ea typeface="+mn-ea"/>
            </a:endParaRPr>
          </a:p>
        </p:txBody>
      </p:sp>
      <p:sp>
        <p:nvSpPr>
          <p:cNvPr id="22533" name="Rectangle 2"/>
          <p:cNvSpPr>
            <a:spLocks noGrp="1" noChangeArrowheads="1"/>
          </p:cNvSpPr>
          <p:nvPr>
            <p:ph type="title"/>
          </p:nvPr>
        </p:nvSpPr>
        <p:spPr bwMode="gray">
          <a:xfrm>
            <a:off x="227139" y="0"/>
            <a:ext cx="7444175" cy="78579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smtClean="0"/>
              <a:t>Click to edit slide title Arial Bold size 24</a:t>
            </a:r>
          </a:p>
        </p:txBody>
      </p:sp>
      <p:pic>
        <p:nvPicPr>
          <p:cNvPr id="19" name="Picture 18" descr="Ipsos-Head_RGB.png"/>
          <p:cNvPicPr>
            <a:picLocks noChangeAspect="1"/>
          </p:cNvPicPr>
          <p:nvPr/>
        </p:nvPicPr>
        <p:blipFill>
          <a:blip r:embed="rId18" cstate="email"/>
          <a:stretch>
            <a:fillRect/>
          </a:stretch>
        </p:blipFill>
        <p:spPr>
          <a:xfrm>
            <a:off x="8654431" y="6446574"/>
            <a:ext cx="258131" cy="253602"/>
          </a:xfrm>
          <a:prstGeom prst="rect">
            <a:avLst/>
          </a:prstGeom>
        </p:spPr>
      </p:pic>
      <p:cxnSp>
        <p:nvCxnSpPr>
          <p:cNvPr id="22" name="Straight Connector 21"/>
          <p:cNvCxnSpPr/>
          <p:nvPr/>
        </p:nvCxnSpPr>
        <p:spPr bwMode="auto">
          <a:xfrm>
            <a:off x="227138" y="6369937"/>
            <a:ext cx="8689731"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24" name="TextBox 23"/>
          <p:cNvSpPr txBox="1"/>
          <p:nvPr/>
        </p:nvSpPr>
        <p:spPr>
          <a:xfrm>
            <a:off x="842175" y="6715148"/>
            <a:ext cx="5275422" cy="142852"/>
          </a:xfrm>
          <a:prstGeom prst="rect">
            <a:avLst/>
          </a:prstGeom>
          <a:noFill/>
        </p:spPr>
        <p:txBody>
          <a:bodyPr wrap="square" lIns="0" tIns="0" rIns="0" bIns="0" rtlCol="0" anchor="t" anchorCtr="0">
            <a:noAutofit/>
          </a:bodyPr>
          <a:lstStyle/>
          <a:p>
            <a:pPr defTabSz="914400" eaLnBrk="0" hangingPunct="0">
              <a:spcBef>
                <a:spcPct val="20000"/>
              </a:spcBef>
            </a:pPr>
            <a:r>
              <a:rPr lang="en-US" sz="700" dirty="0" smtClean="0">
                <a:solidFill>
                  <a:srgbClr val="FFFFFF">
                    <a:lumMod val="75000"/>
                  </a:srgbClr>
                </a:solidFill>
                <a:latin typeface="Arial" charset="0"/>
                <a:ea typeface="+mn-ea"/>
              </a:rPr>
              <a:t>Version 1 | Public (DELETE CLASSIFICATION)   Version 1 | Internal Use Only   Version 1 | Confidential    Version 1 | Strictly  Confidential</a:t>
            </a:r>
            <a:endParaRPr lang="en-US" sz="700" dirty="0">
              <a:solidFill>
                <a:srgbClr val="FFFFFF">
                  <a:lumMod val="75000"/>
                </a:srgbClr>
              </a:solidFill>
              <a:latin typeface="Arial" charset="0"/>
              <a:ea typeface="+mn-ea"/>
            </a:endParaRPr>
          </a:p>
        </p:txBody>
      </p:sp>
      <p:sp>
        <p:nvSpPr>
          <p:cNvPr id="12" name="Text Placeholder 11"/>
          <p:cNvSpPr>
            <a:spLocks noGrp="1"/>
          </p:cNvSpPr>
          <p:nvPr>
            <p:ph type="body" idx="1"/>
          </p:nvPr>
        </p:nvSpPr>
        <p:spPr>
          <a:xfrm>
            <a:off x="227138" y="1125538"/>
            <a:ext cx="8689731" cy="5086350"/>
          </a:xfrm>
          <a:prstGeom prst="rect">
            <a:avLst/>
          </a:prstGeom>
        </p:spPr>
        <p:txBody>
          <a:bodyPr vert="horz" lIns="0" tIns="0" rIns="0" bIns="0" rtlCol="0">
            <a:noAutofit/>
          </a:bodyPr>
          <a:lstStyle/>
          <a:p>
            <a:pPr lvl="0"/>
            <a:r>
              <a:rPr lang="en-US" dirty="0" smtClean="0"/>
              <a:t>Click to add text Arial size 18</a:t>
            </a:r>
          </a:p>
          <a:p>
            <a:pPr lvl="1"/>
            <a:r>
              <a:rPr lang="en-US" dirty="0" smtClean="0"/>
              <a:t>Second level Arial size 18</a:t>
            </a:r>
          </a:p>
          <a:p>
            <a:pPr lvl="2"/>
            <a:r>
              <a:rPr lang="en-US" dirty="0" smtClean="0"/>
              <a:t>Third level Arial size 16</a:t>
            </a:r>
          </a:p>
          <a:p>
            <a:pPr lvl="3"/>
            <a:r>
              <a:rPr lang="en-US" dirty="0" smtClean="0"/>
              <a:t>Fourth level size 16</a:t>
            </a:r>
          </a:p>
          <a:p>
            <a:pPr lvl="4"/>
            <a:r>
              <a:rPr lang="en-US" dirty="0" smtClean="0"/>
              <a:t>Fifth level size 16</a:t>
            </a:r>
            <a:endParaRPr lang="en-US" dirty="0"/>
          </a:p>
        </p:txBody>
      </p:sp>
      <p:sp>
        <p:nvSpPr>
          <p:cNvPr id="10" name="TextBox 9"/>
          <p:cNvSpPr txBox="1"/>
          <p:nvPr/>
        </p:nvSpPr>
        <p:spPr>
          <a:xfrm>
            <a:off x="216171" y="6715148"/>
            <a:ext cx="563670" cy="142852"/>
          </a:xfrm>
          <a:prstGeom prst="rect">
            <a:avLst/>
          </a:prstGeom>
          <a:noFill/>
        </p:spPr>
        <p:txBody>
          <a:bodyPr wrap="square" lIns="0" tIns="0" rIns="0" bIns="0" rtlCol="0" anchor="t" anchorCtr="0">
            <a:noAutofit/>
          </a:bodyPr>
          <a:lstStyle/>
          <a:p>
            <a:pPr defTabSz="914400" eaLnBrk="0" hangingPunct="0">
              <a:spcBef>
                <a:spcPct val="20000"/>
              </a:spcBef>
            </a:pPr>
            <a:r>
              <a:rPr lang="en-US" sz="700" dirty="0" smtClean="0">
                <a:solidFill>
                  <a:srgbClr val="FFFFFF">
                    <a:lumMod val="75000"/>
                  </a:srgbClr>
                </a:solidFill>
                <a:latin typeface="Arial" charset="0"/>
                <a:ea typeface="+mn-ea"/>
              </a:rPr>
              <a:t>© Ipsos MORI</a:t>
            </a:r>
            <a:endParaRPr lang="en-US" sz="700" dirty="0">
              <a:solidFill>
                <a:srgbClr val="FFFFFF">
                  <a:lumMod val="75000"/>
                </a:srgbClr>
              </a:solidFill>
              <a:latin typeface="Arial" charset="0"/>
              <a:ea typeface="+mn-ea"/>
            </a:endParaRPr>
          </a:p>
        </p:txBody>
      </p:sp>
      <p:pic>
        <p:nvPicPr>
          <p:cNvPr id="28" name="Picture 27" descr="Ipsos SRI Logo - BLACK.png"/>
          <p:cNvPicPr>
            <a:picLocks noChangeAspect="1"/>
          </p:cNvPicPr>
          <p:nvPr/>
        </p:nvPicPr>
        <p:blipFill>
          <a:blip r:embed="rId19" cstate="print"/>
          <a:stretch>
            <a:fillRect/>
          </a:stretch>
        </p:blipFill>
        <p:spPr>
          <a:xfrm>
            <a:off x="228739" y="6453333"/>
            <a:ext cx="1077035" cy="226800"/>
          </a:xfrm>
          <a:prstGeom prst="rect">
            <a:avLst/>
          </a:prstGeom>
        </p:spPr>
      </p:pic>
    </p:spTree>
    <p:extLst>
      <p:ext uri="{BB962C8B-B14F-4D97-AF65-F5344CB8AC3E}">
        <p14:creationId xmlns:p14="http://schemas.microsoft.com/office/powerpoint/2010/main" val="426613937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6" r:id="rId15"/>
    <p:sldLayoutId id="2147483827" r:id="rId16"/>
  </p:sldLayoutIdLst>
  <p:hf hdr="0" ftr="0" dt="0"/>
  <p:txStyles>
    <p:title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p:titleStyle>
    <p:bodyStyle>
      <a:lvl1pPr marL="180975" indent="-180975" algn="l" rtl="0" eaLnBrk="1" fontAlgn="base" hangingPunct="1">
        <a:spcBef>
          <a:spcPts val="600"/>
        </a:spcBef>
        <a:spcAft>
          <a:spcPct val="0"/>
        </a:spcAft>
        <a:buFont typeface="Arial" pitchFamily="34" charset="0"/>
        <a:buChar char="•"/>
        <a:defRPr sz="1800" baseline="0">
          <a:solidFill>
            <a:schemeClr val="tx1"/>
          </a:solidFill>
          <a:latin typeface="+mn-lt"/>
          <a:ea typeface="+mn-ea"/>
          <a:cs typeface="+mn-cs"/>
        </a:defRPr>
      </a:lvl1pPr>
      <a:lvl2pPr marL="358775" indent="-184150" algn="l" rtl="0" eaLnBrk="1" fontAlgn="base" hangingPunct="1">
        <a:spcBef>
          <a:spcPts val="600"/>
        </a:spcBef>
        <a:spcAft>
          <a:spcPct val="0"/>
        </a:spcAft>
        <a:buFont typeface="Arial" pitchFamily="34" charset="0"/>
        <a:buChar char="•"/>
        <a:defRPr sz="1800">
          <a:solidFill>
            <a:schemeClr val="tx1"/>
          </a:solidFill>
          <a:latin typeface="+mn-lt"/>
        </a:defRPr>
      </a:lvl2pPr>
      <a:lvl3pPr marL="720000" indent="-228600" algn="l" rtl="0" eaLnBrk="1" fontAlgn="base" hangingPunct="1">
        <a:spcBef>
          <a:spcPts val="600"/>
        </a:spcBef>
        <a:spcAft>
          <a:spcPct val="0"/>
        </a:spcAft>
        <a:buFont typeface="Arial" pitchFamily="34" charset="0"/>
        <a:buChar char="•"/>
        <a:defRPr sz="1600">
          <a:solidFill>
            <a:schemeClr val="tx1"/>
          </a:solidFill>
          <a:latin typeface="+mn-lt"/>
        </a:defRPr>
      </a:lvl3pPr>
      <a:lvl4pPr marL="1077913" indent="-273050" algn="l" rtl="0" eaLnBrk="1" fontAlgn="base" hangingPunct="1">
        <a:spcBef>
          <a:spcPts val="600"/>
        </a:spcBef>
        <a:spcAft>
          <a:spcPct val="0"/>
        </a:spcAft>
        <a:buFont typeface="Arial" pitchFamily="34" charset="0"/>
        <a:buChar char="•"/>
        <a:defRPr sz="1600" baseline="0">
          <a:solidFill>
            <a:schemeClr val="tx1"/>
          </a:solidFill>
          <a:latin typeface="+mn-lt"/>
        </a:defRPr>
      </a:lvl4pPr>
      <a:lvl5pPr marL="1436688" indent="-271463" algn="l" rtl="0" eaLnBrk="1" fontAlgn="base" hangingPunct="1">
        <a:spcBef>
          <a:spcPts val="600"/>
        </a:spcBef>
        <a:spcAft>
          <a:spcPct val="0"/>
        </a:spcAft>
        <a:buFont typeface="Arial" pitchFamily="34" charset="0"/>
        <a:buChar char="•"/>
        <a:defRPr sz="1600" baseline="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1070" y="900772"/>
            <a:ext cx="8748214" cy="4706205"/>
          </a:xfrm>
        </p:spPr>
        <p:txBody>
          <a:bodyPr/>
          <a:lstStyle/>
          <a:p>
            <a:r>
              <a:rPr lang="en-GB" sz="6200" b="1" i="1" dirty="0" smtClean="0">
                <a:solidFill>
                  <a:schemeClr val="bg1">
                    <a:lumMod val="50000"/>
                  </a:schemeClr>
                </a:solidFill>
              </a:rPr>
              <a:t>Zero-hours contracts</a:t>
            </a:r>
          </a:p>
          <a:p>
            <a:endParaRPr lang="en-GB" sz="2800" b="1" dirty="0" smtClean="0">
              <a:solidFill>
                <a:schemeClr val="bg1">
                  <a:lumMod val="50000"/>
                </a:schemeClr>
              </a:solidFill>
            </a:endParaRPr>
          </a:p>
          <a:p>
            <a:r>
              <a:rPr lang="en-GB" sz="4000" b="1" i="1" dirty="0" smtClean="0">
                <a:solidFill>
                  <a:schemeClr val="bg1">
                    <a:lumMod val="50000"/>
                  </a:schemeClr>
                </a:solidFill>
              </a:rPr>
              <a:t>The latest figures and analysis</a:t>
            </a:r>
          </a:p>
          <a:p>
            <a:endParaRPr lang="en-GB" sz="2000" b="1" i="1" dirty="0" smtClean="0">
              <a:solidFill>
                <a:schemeClr val="bg1">
                  <a:lumMod val="50000"/>
                </a:schemeClr>
              </a:solidFill>
            </a:endParaRPr>
          </a:p>
          <a:p>
            <a:r>
              <a:rPr lang="en-GB" sz="4000" i="1" dirty="0" smtClean="0">
                <a:solidFill>
                  <a:schemeClr val="bg1">
                    <a:lumMod val="50000"/>
                  </a:schemeClr>
                </a:solidFill>
              </a:rPr>
              <a:t>Laura Gardiner</a:t>
            </a:r>
          </a:p>
          <a:p>
            <a:endParaRPr lang="en-GB" sz="2000" i="1" dirty="0">
              <a:solidFill>
                <a:schemeClr val="bg1">
                  <a:lumMod val="50000"/>
                </a:schemeClr>
              </a:solidFill>
            </a:endParaRPr>
          </a:p>
          <a:p>
            <a:r>
              <a:rPr lang="en-GB" sz="4000" i="1" dirty="0" smtClean="0">
                <a:solidFill>
                  <a:schemeClr val="bg1">
                    <a:lumMod val="50000"/>
                  </a:schemeClr>
                </a:solidFill>
              </a:rPr>
              <a:t>April 2014</a:t>
            </a:r>
            <a:endParaRPr lang="en-GB" sz="3600" i="1" dirty="0" smtClean="0">
              <a:solidFill>
                <a:schemeClr val="bg1">
                  <a:lumMod val="50000"/>
                </a:schemeClr>
              </a:solidFill>
            </a:endParaRPr>
          </a:p>
        </p:txBody>
      </p:sp>
      <p:sp>
        <p:nvSpPr>
          <p:cNvPr id="6"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Tree>
    <p:extLst>
      <p:ext uri="{BB962C8B-B14F-4D97-AF65-F5344CB8AC3E}">
        <p14:creationId xmlns:p14="http://schemas.microsoft.com/office/powerpoint/2010/main" val="142783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109182"/>
            <a:ext cx="8835764" cy="858727"/>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But the highest number of ZHC workers are in the health and social work sector</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144463" y="5552236"/>
            <a:ext cx="8139728" cy="307777"/>
          </a:xfrm>
          <a:prstGeom prst="rect">
            <a:avLst/>
          </a:prstGeom>
          <a:noFill/>
        </p:spPr>
        <p:txBody>
          <a:bodyPr wrap="square" rtlCol="0">
            <a:spAutoFit/>
          </a:bodyPr>
          <a:lstStyle/>
          <a:p>
            <a:r>
              <a:rPr lang="en-GB" sz="1400" i="1" dirty="0" smtClean="0">
                <a:solidFill>
                  <a:schemeClr val="bg1">
                    <a:lumMod val="50000"/>
                  </a:schemeClr>
                </a:solidFill>
              </a:rPr>
              <a:t>Source: ONS, Labour Force Survey. ‘Rest of those in employment’ includes self-employed people</a:t>
            </a:r>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10</a:t>
            </a:fld>
            <a:endParaRPr lang="en-US" dirty="0">
              <a:solidFill>
                <a:schemeClr val="bg1">
                  <a:lumMod val="50000"/>
                </a:schemeClr>
              </a:solidFill>
            </a:endParaRPr>
          </a:p>
        </p:txBody>
      </p:sp>
      <p:sp>
        <p:nvSpPr>
          <p:cNvPr id="8" name="TextBox 7"/>
          <p:cNvSpPr txBox="1"/>
          <p:nvPr/>
        </p:nvSpPr>
        <p:spPr>
          <a:xfrm>
            <a:off x="6624465" y="2660322"/>
            <a:ext cx="2355762" cy="1477328"/>
          </a:xfrm>
          <a:prstGeom prst="rect">
            <a:avLst/>
          </a:prstGeom>
          <a:noFill/>
        </p:spPr>
        <p:txBody>
          <a:bodyPr wrap="square" rtlCol="0">
            <a:spAutoFit/>
          </a:bodyPr>
          <a:lstStyle/>
          <a:p>
            <a:pPr algn="r"/>
            <a:r>
              <a:rPr lang="en-GB" i="1" dirty="0" smtClean="0">
                <a:solidFill>
                  <a:schemeClr val="bg1">
                    <a:lumMod val="50000"/>
                  </a:schemeClr>
                </a:solidFill>
              </a:rPr>
              <a:t>Health and social work is a much bigger sector overall, which means that it has the largest share of ZHC workers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0" y="1316911"/>
            <a:ext cx="6480000" cy="430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4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95534"/>
            <a:ext cx="8835764" cy="872375"/>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As with the age profile, there has been little change in the industries that those on ZHCs work in</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0" y="5728780"/>
            <a:ext cx="8139728" cy="307777"/>
          </a:xfrm>
          <a:prstGeom prst="rect">
            <a:avLst/>
          </a:prstGeom>
          <a:noFill/>
        </p:spPr>
        <p:txBody>
          <a:bodyPr wrap="square" rtlCol="0">
            <a:spAutoFit/>
          </a:bodyPr>
          <a:lstStyle/>
          <a:p>
            <a:r>
              <a:rPr lang="en-GB" sz="1400" i="1" dirty="0" smtClean="0">
                <a:solidFill>
                  <a:schemeClr val="bg1">
                    <a:lumMod val="50000"/>
                  </a:schemeClr>
                </a:solidFill>
              </a:rPr>
              <a:t>Source: ONS, Labour Force Survey</a:t>
            </a:r>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11</a:t>
            </a:fld>
            <a:endParaRPr lang="en-US" dirty="0">
              <a:solidFill>
                <a:schemeClr val="bg1">
                  <a:lumMod val="50000"/>
                </a:schemeClr>
              </a:solidFill>
            </a:endParaRPr>
          </a:p>
        </p:txBody>
      </p:sp>
      <p:sp>
        <p:nvSpPr>
          <p:cNvPr id="8" name="TextBox 7"/>
          <p:cNvSpPr txBox="1"/>
          <p:nvPr/>
        </p:nvSpPr>
        <p:spPr>
          <a:xfrm>
            <a:off x="6223379" y="2505718"/>
            <a:ext cx="2756848" cy="1754326"/>
          </a:xfrm>
          <a:prstGeom prst="rect">
            <a:avLst/>
          </a:prstGeom>
          <a:noFill/>
        </p:spPr>
        <p:txBody>
          <a:bodyPr wrap="square" rtlCol="0">
            <a:spAutoFit/>
          </a:bodyPr>
          <a:lstStyle/>
          <a:p>
            <a:pPr algn="r"/>
            <a:r>
              <a:rPr lang="en-GB" i="1" dirty="0" smtClean="0">
                <a:solidFill>
                  <a:schemeClr val="bg1">
                    <a:lumMod val="50000"/>
                  </a:schemeClr>
                </a:solidFill>
              </a:rPr>
              <a:t>Despite the overall increase in the number of zero-hours workers, there has been little change in their distribution across industries in recent years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028881"/>
            <a:ext cx="5760000" cy="47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919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42863"/>
            <a:ext cx="8835764" cy="925046"/>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Zero-hours contracts are most prevalent at lower- and middle-skilled occupation levels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8" name="TextBox 7"/>
          <p:cNvSpPr txBox="1"/>
          <p:nvPr/>
        </p:nvSpPr>
        <p:spPr>
          <a:xfrm>
            <a:off x="6624465" y="1337898"/>
            <a:ext cx="2355762" cy="4247317"/>
          </a:xfrm>
          <a:prstGeom prst="rect">
            <a:avLst/>
          </a:prstGeom>
          <a:noFill/>
        </p:spPr>
        <p:txBody>
          <a:bodyPr wrap="square" rtlCol="0">
            <a:spAutoFit/>
          </a:bodyPr>
          <a:lstStyle/>
          <a:p>
            <a:pPr algn="r"/>
            <a:r>
              <a:rPr lang="en-GB" i="1" dirty="0" smtClean="0">
                <a:solidFill>
                  <a:schemeClr val="bg1">
                    <a:lumMod val="50000"/>
                  </a:schemeClr>
                </a:solidFill>
              </a:rPr>
              <a:t>Worker in ‘</a:t>
            </a:r>
            <a:r>
              <a:rPr lang="en-GB" i="1" dirty="0">
                <a:solidFill>
                  <a:schemeClr val="bg1">
                    <a:lumMod val="50000"/>
                  </a:schemeClr>
                </a:solidFill>
              </a:rPr>
              <a:t>c</a:t>
            </a:r>
            <a:r>
              <a:rPr lang="en-GB" i="1" dirty="0" smtClean="0">
                <a:solidFill>
                  <a:schemeClr val="bg1">
                    <a:lumMod val="50000"/>
                  </a:schemeClr>
                </a:solidFill>
              </a:rPr>
              <a:t>aring , leisure and other personal service occupations’ (including child minders, domiciliary care workers, travel agents and hairdressers) and ‘elementary occupations’ (including unskilled and routine sales, manual and administrative jobs) are most likely to be on ZHCs</a:t>
            </a:r>
          </a:p>
        </p:txBody>
      </p:sp>
      <p:sp>
        <p:nvSpPr>
          <p:cNvPr id="10" name="TextBox 9"/>
          <p:cNvSpPr txBox="1"/>
          <p:nvPr/>
        </p:nvSpPr>
        <p:spPr>
          <a:xfrm>
            <a:off x="76224" y="5233894"/>
            <a:ext cx="4312693" cy="307777"/>
          </a:xfrm>
          <a:prstGeom prst="rect">
            <a:avLst/>
          </a:prstGeom>
          <a:noFill/>
        </p:spPr>
        <p:txBody>
          <a:bodyPr wrap="square" rtlCol="0">
            <a:spAutoFit/>
          </a:bodyPr>
          <a:lstStyle/>
          <a:p>
            <a:r>
              <a:rPr lang="en-GB" sz="1400" i="1" dirty="0" smtClean="0">
                <a:solidFill>
                  <a:schemeClr val="bg1">
                    <a:lumMod val="50000"/>
                  </a:schemeClr>
                </a:solidFill>
              </a:rPr>
              <a:t>Source: ONS, Labour Force Survey</a:t>
            </a:r>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12</a:t>
            </a:fld>
            <a:endParaRPr lang="en-US" dirty="0">
              <a:solidFill>
                <a:schemeClr val="bg1">
                  <a:lumMod val="50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02" y="1552894"/>
            <a:ext cx="6480000" cy="36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619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2" y="109182"/>
            <a:ext cx="8999537" cy="858727"/>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More than half of ZHC workers are employed in caring, leisure and personal services, or elementary occupations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73200" y="5673736"/>
            <a:ext cx="8139728" cy="307777"/>
          </a:xfrm>
          <a:prstGeom prst="rect">
            <a:avLst/>
          </a:prstGeom>
          <a:noFill/>
        </p:spPr>
        <p:txBody>
          <a:bodyPr wrap="square" rtlCol="0">
            <a:spAutoFit/>
          </a:bodyPr>
          <a:lstStyle/>
          <a:p>
            <a:r>
              <a:rPr lang="en-GB" sz="1400" i="1" dirty="0" smtClean="0">
                <a:solidFill>
                  <a:schemeClr val="bg1">
                    <a:lumMod val="50000"/>
                  </a:schemeClr>
                </a:solidFill>
              </a:rPr>
              <a:t>Source: ONS, Labour Force Survey. ‘Rest of those in employment’ includes self-employed people</a:t>
            </a:r>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13</a:t>
            </a:fld>
            <a:endParaRPr lang="en-US" dirty="0">
              <a:solidFill>
                <a:schemeClr val="bg1">
                  <a:lumMod val="50000"/>
                </a:schemeClr>
              </a:solidFill>
            </a:endParaRPr>
          </a:p>
        </p:txBody>
      </p:sp>
      <p:sp>
        <p:nvSpPr>
          <p:cNvPr id="8" name="TextBox 7"/>
          <p:cNvSpPr txBox="1"/>
          <p:nvPr/>
        </p:nvSpPr>
        <p:spPr>
          <a:xfrm>
            <a:off x="6624465" y="2196298"/>
            <a:ext cx="2355762" cy="2862322"/>
          </a:xfrm>
          <a:prstGeom prst="rect">
            <a:avLst/>
          </a:prstGeom>
          <a:noFill/>
        </p:spPr>
        <p:txBody>
          <a:bodyPr wrap="square" rtlCol="0">
            <a:spAutoFit/>
          </a:bodyPr>
          <a:lstStyle/>
          <a:p>
            <a:pPr algn="r"/>
            <a:r>
              <a:rPr lang="en-GB" i="1" dirty="0">
                <a:solidFill>
                  <a:schemeClr val="bg1">
                    <a:lumMod val="50000"/>
                  </a:schemeClr>
                </a:solidFill>
              </a:rPr>
              <a:t>ZHC workers are concentrated at the lower end of the occupational hierarchy, with more than half in either ‘caring, leisure and other personal service occupations’ </a:t>
            </a:r>
            <a:r>
              <a:rPr lang="en-GB" i="1" dirty="0" smtClean="0">
                <a:solidFill>
                  <a:schemeClr val="bg1">
                    <a:lumMod val="50000"/>
                  </a:schemeClr>
                </a:solidFill>
              </a:rPr>
              <a:t>or </a:t>
            </a:r>
            <a:r>
              <a:rPr lang="en-GB" i="1" dirty="0">
                <a:solidFill>
                  <a:schemeClr val="bg1">
                    <a:lumMod val="50000"/>
                  </a:schemeClr>
                </a:solidFill>
              </a:rPr>
              <a:t>‘elementary occupations</a:t>
            </a:r>
            <a:r>
              <a:rPr lang="en-GB" i="1" dirty="0" smtClean="0">
                <a:solidFill>
                  <a:schemeClr val="bg1">
                    <a:lumMod val="50000"/>
                  </a:schemeClr>
                </a:solidFill>
              </a:rPr>
              <a:t>’</a:t>
            </a:r>
            <a:endParaRPr lang="en-GB" i="1" dirty="0">
              <a:solidFill>
                <a:schemeClr val="bg1">
                  <a:lumMod val="50000"/>
                </a:schemeClr>
              </a:solidFill>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02" y="1167934"/>
            <a:ext cx="6480000" cy="45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090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95534"/>
            <a:ext cx="8835764" cy="872375"/>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There has been little change in the occupations that those on ZHCs work in</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0" y="5728780"/>
            <a:ext cx="8139728" cy="307777"/>
          </a:xfrm>
          <a:prstGeom prst="rect">
            <a:avLst/>
          </a:prstGeom>
          <a:noFill/>
        </p:spPr>
        <p:txBody>
          <a:bodyPr wrap="square" rtlCol="0">
            <a:spAutoFit/>
          </a:bodyPr>
          <a:lstStyle/>
          <a:p>
            <a:r>
              <a:rPr lang="en-GB" sz="1400" i="1" dirty="0" smtClean="0">
                <a:solidFill>
                  <a:schemeClr val="bg1">
                    <a:lumMod val="50000"/>
                  </a:schemeClr>
                </a:solidFill>
              </a:rPr>
              <a:t>Source: ONS, Labour Force Survey</a:t>
            </a:r>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14</a:t>
            </a:fld>
            <a:endParaRPr lang="en-US" dirty="0">
              <a:solidFill>
                <a:schemeClr val="bg1">
                  <a:lumMod val="50000"/>
                </a:schemeClr>
              </a:solidFill>
            </a:endParaRPr>
          </a:p>
        </p:txBody>
      </p:sp>
      <p:sp>
        <p:nvSpPr>
          <p:cNvPr id="8" name="TextBox 7"/>
          <p:cNvSpPr txBox="1"/>
          <p:nvPr/>
        </p:nvSpPr>
        <p:spPr>
          <a:xfrm>
            <a:off x="6223379" y="2012150"/>
            <a:ext cx="2756848" cy="2862322"/>
          </a:xfrm>
          <a:prstGeom prst="rect">
            <a:avLst/>
          </a:prstGeom>
          <a:noFill/>
        </p:spPr>
        <p:txBody>
          <a:bodyPr wrap="square" rtlCol="0">
            <a:spAutoFit/>
          </a:bodyPr>
          <a:lstStyle/>
          <a:p>
            <a:pPr algn="r"/>
            <a:r>
              <a:rPr lang="en-GB" i="1" dirty="0" smtClean="0">
                <a:solidFill>
                  <a:schemeClr val="bg1">
                    <a:lumMod val="50000"/>
                  </a:schemeClr>
                </a:solidFill>
              </a:rPr>
              <a:t>Despite the overall increase in the number of zero-hours workers, there has been little change in their distribution across occupational groups in recent years, with the exception that the share in elementary occupations has increased slightly</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027310"/>
            <a:ext cx="5760000" cy="470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42863"/>
            <a:ext cx="8835764" cy="925046"/>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ZHC are prevalent among workers across qualification levels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8" name="TextBox 7"/>
          <p:cNvSpPr txBox="1"/>
          <p:nvPr/>
        </p:nvSpPr>
        <p:spPr>
          <a:xfrm>
            <a:off x="6624463" y="2375478"/>
            <a:ext cx="2355762" cy="2031325"/>
          </a:xfrm>
          <a:prstGeom prst="rect">
            <a:avLst/>
          </a:prstGeom>
          <a:noFill/>
        </p:spPr>
        <p:txBody>
          <a:bodyPr wrap="square" rtlCol="0">
            <a:spAutoFit/>
          </a:bodyPr>
          <a:lstStyle/>
          <a:p>
            <a:pPr algn="r"/>
            <a:r>
              <a:rPr lang="en-GB" i="1" dirty="0" smtClean="0">
                <a:solidFill>
                  <a:schemeClr val="bg1">
                    <a:lumMod val="50000"/>
                  </a:schemeClr>
                </a:solidFill>
              </a:rPr>
              <a:t>The chances of being on a ZHC are relatively even across different qualification levels, but highest for those qualified to GCSE or A level</a:t>
            </a:r>
          </a:p>
        </p:txBody>
      </p:sp>
      <p:sp>
        <p:nvSpPr>
          <p:cNvPr id="10" name="TextBox 9"/>
          <p:cNvSpPr txBox="1"/>
          <p:nvPr/>
        </p:nvSpPr>
        <p:spPr>
          <a:xfrm>
            <a:off x="76224" y="4715476"/>
            <a:ext cx="4312693" cy="307777"/>
          </a:xfrm>
          <a:prstGeom prst="rect">
            <a:avLst/>
          </a:prstGeom>
          <a:noFill/>
        </p:spPr>
        <p:txBody>
          <a:bodyPr wrap="square" rtlCol="0">
            <a:spAutoFit/>
          </a:bodyPr>
          <a:lstStyle/>
          <a:p>
            <a:r>
              <a:rPr lang="en-GB" sz="1400" i="1" dirty="0" smtClean="0">
                <a:solidFill>
                  <a:schemeClr val="bg1">
                    <a:lumMod val="50000"/>
                  </a:schemeClr>
                </a:solidFill>
              </a:rPr>
              <a:t>Source: ONS, Labour Force Survey</a:t>
            </a:r>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15</a:t>
            </a:fld>
            <a:endParaRPr lang="en-US" dirty="0">
              <a:solidFill>
                <a:schemeClr val="bg1">
                  <a:lumMod val="50000"/>
                </a:scheme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4" y="2073803"/>
            <a:ext cx="6480000" cy="2641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73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2" y="109182"/>
            <a:ext cx="8999537" cy="858727"/>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More than half of ZHC workers have GCSEs or A levels as their highest qualification</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73200" y="5318322"/>
            <a:ext cx="8139728" cy="307777"/>
          </a:xfrm>
          <a:prstGeom prst="rect">
            <a:avLst/>
          </a:prstGeom>
          <a:noFill/>
        </p:spPr>
        <p:txBody>
          <a:bodyPr wrap="square" rtlCol="0">
            <a:spAutoFit/>
          </a:bodyPr>
          <a:lstStyle/>
          <a:p>
            <a:r>
              <a:rPr lang="en-GB" sz="1400" i="1" dirty="0" smtClean="0">
                <a:solidFill>
                  <a:schemeClr val="bg1">
                    <a:lumMod val="50000"/>
                  </a:schemeClr>
                </a:solidFill>
              </a:rPr>
              <a:t>Source: ONS, Labour Force Survey. ‘Rest of those in employment’ includes self-employed people</a:t>
            </a:r>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16</a:t>
            </a:fld>
            <a:endParaRPr lang="en-US" dirty="0">
              <a:solidFill>
                <a:schemeClr val="bg1">
                  <a:lumMod val="50000"/>
                </a:schemeClr>
              </a:solidFill>
            </a:endParaRPr>
          </a:p>
        </p:txBody>
      </p:sp>
      <p:sp>
        <p:nvSpPr>
          <p:cNvPr id="8" name="TextBox 7"/>
          <p:cNvSpPr txBox="1"/>
          <p:nvPr/>
        </p:nvSpPr>
        <p:spPr>
          <a:xfrm>
            <a:off x="6700663" y="2280228"/>
            <a:ext cx="2355762" cy="2308324"/>
          </a:xfrm>
          <a:prstGeom prst="rect">
            <a:avLst/>
          </a:prstGeom>
          <a:noFill/>
        </p:spPr>
        <p:txBody>
          <a:bodyPr wrap="square" rtlCol="0">
            <a:spAutoFit/>
          </a:bodyPr>
          <a:lstStyle/>
          <a:p>
            <a:pPr algn="r"/>
            <a:r>
              <a:rPr lang="en-GB" i="1" dirty="0" smtClean="0">
                <a:solidFill>
                  <a:schemeClr val="bg1">
                    <a:lumMod val="50000"/>
                  </a:schemeClr>
                </a:solidFill>
              </a:rPr>
              <a:t>Workers on ZHCs are disproportionately found at the mid-qualified levels</a:t>
            </a:r>
          </a:p>
          <a:p>
            <a:pPr algn="r"/>
            <a:endParaRPr lang="en-GB" i="1" dirty="0">
              <a:solidFill>
                <a:schemeClr val="bg1">
                  <a:lumMod val="50000"/>
                </a:schemeClr>
              </a:solidFill>
            </a:endParaRPr>
          </a:p>
          <a:p>
            <a:pPr algn="r"/>
            <a:r>
              <a:rPr lang="en-GB" i="1" dirty="0" smtClean="0">
                <a:solidFill>
                  <a:schemeClr val="bg1">
                    <a:lumMod val="50000"/>
                  </a:schemeClr>
                </a:solidFill>
              </a:rPr>
              <a:t>But one in five have a degree or equivalent qualification </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 y="1378571"/>
            <a:ext cx="6480000" cy="393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561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95534"/>
            <a:ext cx="8835764" cy="872375"/>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There has been little change in the composition of ZHC workers by qualification</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144463" y="5495812"/>
            <a:ext cx="8139728" cy="307777"/>
          </a:xfrm>
          <a:prstGeom prst="rect">
            <a:avLst/>
          </a:prstGeom>
          <a:noFill/>
        </p:spPr>
        <p:txBody>
          <a:bodyPr wrap="square" rtlCol="0">
            <a:spAutoFit/>
          </a:bodyPr>
          <a:lstStyle/>
          <a:p>
            <a:r>
              <a:rPr lang="en-GB" sz="1400" i="1" dirty="0" smtClean="0">
                <a:solidFill>
                  <a:schemeClr val="bg1">
                    <a:lumMod val="50000"/>
                  </a:schemeClr>
                </a:solidFill>
              </a:rPr>
              <a:t>Source: ONS, Labour Force Survey</a:t>
            </a:r>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17</a:t>
            </a:fld>
            <a:endParaRPr lang="en-US" dirty="0">
              <a:solidFill>
                <a:schemeClr val="bg1">
                  <a:lumMod val="50000"/>
                </a:schemeClr>
              </a:solidFill>
            </a:endParaRPr>
          </a:p>
        </p:txBody>
      </p:sp>
      <p:sp>
        <p:nvSpPr>
          <p:cNvPr id="8" name="TextBox 7"/>
          <p:cNvSpPr txBox="1"/>
          <p:nvPr/>
        </p:nvSpPr>
        <p:spPr>
          <a:xfrm>
            <a:off x="6553200" y="1851603"/>
            <a:ext cx="2503225" cy="2862322"/>
          </a:xfrm>
          <a:prstGeom prst="rect">
            <a:avLst/>
          </a:prstGeom>
          <a:noFill/>
        </p:spPr>
        <p:txBody>
          <a:bodyPr wrap="square" rtlCol="0">
            <a:spAutoFit/>
          </a:bodyPr>
          <a:lstStyle/>
          <a:p>
            <a:pPr algn="r"/>
            <a:r>
              <a:rPr lang="en-GB" i="1" dirty="0" smtClean="0">
                <a:solidFill>
                  <a:schemeClr val="bg1">
                    <a:lumMod val="50000"/>
                  </a:schemeClr>
                </a:solidFill>
              </a:rPr>
              <a:t>There is some evidence that ZHC workers have become slightly less qualified over time (the proportion with degrees has gone down, and the proportion with ‘other qualifications’ has gone up), but the difference is relatively marginal</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547812"/>
            <a:ext cx="5760000" cy="39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782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14169"/>
            <a:ext cx="8709142" cy="4763049"/>
          </a:xfrm>
          <a:effectLst/>
        </p:spPr>
        <p:txBody>
          <a:bodyPr/>
          <a:lstStyle/>
          <a:p>
            <a:pPr algn="l"/>
            <a:endParaRPr lang="en-GB" sz="1100" b="1" i="1" dirty="0" smtClean="0">
              <a:solidFill>
                <a:schemeClr val="bg1">
                  <a:lumMod val="50000"/>
                </a:schemeClr>
              </a:solidFill>
            </a:endParaRPr>
          </a:p>
          <a:p>
            <a:pPr algn="l"/>
            <a:r>
              <a:rPr lang="en-GB" sz="5400" b="1" i="1" dirty="0">
                <a:solidFill>
                  <a:schemeClr val="bg1">
                    <a:lumMod val="50000"/>
                  </a:schemeClr>
                </a:solidFill>
              </a:rPr>
              <a:t>2</a:t>
            </a:r>
            <a:r>
              <a:rPr lang="en-GB" sz="5400" b="1" i="1" dirty="0" smtClean="0">
                <a:solidFill>
                  <a:schemeClr val="bg1">
                    <a:lumMod val="50000"/>
                  </a:schemeClr>
                </a:solidFill>
              </a:rPr>
              <a:t> Labour market experiences of ZHC workers	</a:t>
            </a: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6" name="Content Placeholder 5"/>
          <p:cNvSpPr txBox="1">
            <a:spLocks/>
          </p:cNvSpPr>
          <p:nvPr/>
        </p:nvSpPr>
        <p:spPr>
          <a:xfrm>
            <a:off x="334368" y="3238500"/>
            <a:ext cx="8509379" cy="2725572"/>
          </a:xfrm>
          <a:prstGeom prst="rect">
            <a:avLst/>
          </a:prstGeom>
        </p:spPr>
        <p:txBody>
          <a:bodyPr/>
          <a:lstStyle>
            <a:lvl1pPr marL="0" indent="0" algn="ctr" defTabSz="457200"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S PGothic" pitchFamily="34" charset="-128"/>
                <a:cs typeface="ＭＳ Ｐゴシック" charset="0"/>
              </a:defRPr>
            </a:lvl1pPr>
            <a:lvl2pPr marL="457200" indent="0" algn="ctr" defTabSz="457200"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S PGothic" pitchFamily="34" charset="-128"/>
                <a:cs typeface="+mn-cs"/>
              </a:defRPr>
            </a:lvl2pPr>
            <a:lvl3pPr marL="914400" indent="0" algn="ctr" defTabSz="457200"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S PGothic" pitchFamily="34" charset="-128"/>
                <a:cs typeface="+mn-cs"/>
              </a:defRPr>
            </a:lvl3pPr>
            <a:lvl4pPr marL="13716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S PGothic" pitchFamily="34" charset="-128"/>
                <a:cs typeface="+mn-cs"/>
              </a:defRPr>
            </a:lvl4pPr>
            <a:lvl5pPr marL="18288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000" dirty="0" smtClean="0">
                <a:solidFill>
                  <a:schemeClr val="bg1">
                    <a:lumMod val="50000"/>
                  </a:schemeClr>
                </a:solidFill>
              </a:rPr>
              <a:t>This section looks at some features of the labour market experience of ZHC workers: levels of unionisation, underemployment and job search</a:t>
            </a:r>
          </a:p>
        </p:txBody>
      </p:sp>
    </p:spTree>
    <p:extLst>
      <p:ext uri="{BB962C8B-B14F-4D97-AF65-F5344CB8AC3E}">
        <p14:creationId xmlns:p14="http://schemas.microsoft.com/office/powerpoint/2010/main" val="2722307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95534"/>
            <a:ext cx="8835764" cy="872375"/>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ZHC workers are less likely to be in a union and more likely to be looking for a different or additional job</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144464" y="4793258"/>
            <a:ext cx="6037261" cy="523220"/>
          </a:xfrm>
          <a:prstGeom prst="rect">
            <a:avLst/>
          </a:prstGeom>
          <a:noFill/>
        </p:spPr>
        <p:txBody>
          <a:bodyPr wrap="square" rtlCol="0">
            <a:spAutoFit/>
          </a:bodyPr>
          <a:lstStyle/>
          <a:p>
            <a:r>
              <a:rPr lang="en-GB" sz="1400" i="1" dirty="0" smtClean="0">
                <a:solidFill>
                  <a:schemeClr val="bg1">
                    <a:lumMod val="50000"/>
                  </a:schemeClr>
                </a:solidFill>
              </a:rPr>
              <a:t>Source: ONS, Labour Force Survey. Differences between ZHC and non-ZHC workers are significant at the 1% level</a:t>
            </a:r>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19</a:t>
            </a:fld>
            <a:endParaRPr lang="en-US" dirty="0">
              <a:solidFill>
                <a:schemeClr val="bg1">
                  <a:lumMod val="50000"/>
                </a:schemeClr>
              </a:solidFill>
            </a:endParaRPr>
          </a:p>
        </p:txBody>
      </p:sp>
      <p:sp>
        <p:nvSpPr>
          <p:cNvPr id="8" name="TextBox 7"/>
          <p:cNvSpPr txBox="1"/>
          <p:nvPr/>
        </p:nvSpPr>
        <p:spPr>
          <a:xfrm>
            <a:off x="6181725" y="1162403"/>
            <a:ext cx="2798502" cy="4801314"/>
          </a:xfrm>
          <a:prstGeom prst="rect">
            <a:avLst/>
          </a:prstGeom>
          <a:noFill/>
        </p:spPr>
        <p:txBody>
          <a:bodyPr wrap="square" rtlCol="0">
            <a:spAutoFit/>
          </a:bodyPr>
          <a:lstStyle/>
          <a:p>
            <a:pPr algn="r"/>
            <a:r>
              <a:rPr lang="en-GB" i="1" dirty="0" smtClean="0">
                <a:solidFill>
                  <a:schemeClr val="bg1">
                    <a:lumMod val="50000"/>
                  </a:schemeClr>
                </a:solidFill>
              </a:rPr>
              <a:t>In this analysis the number of underemployed people is the total of workers who are looking for an additional job, workers who are looking for a different job because they want longer hours, and workers who are not looking for a new job but would like more hours in their current job. There is therefore some overlap between workers who are underemployed and workers who are looking for a different or additional job</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003134"/>
            <a:ext cx="6120000" cy="279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953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42863"/>
            <a:ext cx="8822116" cy="925046"/>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Exploring zero-hours contracts</a:t>
            </a:r>
            <a:endParaRPr lang="en-US" sz="2700" i="1" dirty="0">
              <a:solidFill>
                <a:srgbClr val="6A9B9A"/>
              </a:solidFill>
              <a:latin typeface="Georgia" pitchFamily="18" charset="0"/>
            </a:endParaRPr>
          </a:p>
        </p:txBody>
      </p:sp>
      <p:sp>
        <p:nvSpPr>
          <p:cNvPr id="4" name="Content Placeholder 5"/>
          <p:cNvSpPr>
            <a:spLocks noGrp="1"/>
          </p:cNvSpPr>
          <p:nvPr>
            <p:ph idx="1"/>
          </p:nvPr>
        </p:nvSpPr>
        <p:spPr>
          <a:xfrm>
            <a:off x="300831" y="723900"/>
            <a:ext cx="8509379" cy="5632470"/>
          </a:xfrm>
        </p:spPr>
        <p:txBody>
          <a:bodyPr/>
          <a:lstStyle/>
          <a:p>
            <a:r>
              <a:rPr lang="en-GB" sz="2000" dirty="0">
                <a:solidFill>
                  <a:schemeClr val="bg1">
                    <a:lumMod val="50000"/>
                  </a:schemeClr>
                </a:solidFill>
              </a:rPr>
              <a:t>Zero-hours contracts (ZHCs)—contracts which do not offer guaranteed hours of work—have been the subject of much recent debate and government consultation</a:t>
            </a:r>
          </a:p>
          <a:p>
            <a:endParaRPr lang="en-GB" sz="2000" dirty="0">
              <a:solidFill>
                <a:schemeClr val="bg1">
                  <a:lumMod val="50000"/>
                </a:schemeClr>
              </a:solidFill>
            </a:endParaRPr>
          </a:p>
          <a:p>
            <a:r>
              <a:rPr lang="en-GB" sz="2000" dirty="0">
                <a:solidFill>
                  <a:schemeClr val="bg1">
                    <a:lumMod val="50000"/>
                  </a:schemeClr>
                </a:solidFill>
              </a:rPr>
              <a:t>The Office for National Statistics (ONS) quarterly Labour Force Survey captures information on ZHCs in the final quarter of each year. This analysis </a:t>
            </a:r>
            <a:r>
              <a:rPr lang="en-GB" sz="2000" dirty="0" smtClean="0">
                <a:solidFill>
                  <a:schemeClr val="bg1">
                    <a:lumMod val="50000"/>
                  </a:schemeClr>
                </a:solidFill>
              </a:rPr>
              <a:t>explores the 2013 data, in comparison to previous years, in order to understand:</a:t>
            </a:r>
          </a:p>
          <a:p>
            <a:endParaRPr lang="en-GB" sz="800" dirty="0" smtClean="0">
              <a:solidFill>
                <a:schemeClr val="bg1">
                  <a:lumMod val="50000"/>
                </a:schemeClr>
              </a:solidFill>
            </a:endParaRPr>
          </a:p>
          <a:p>
            <a:pPr marL="0" indent="0">
              <a:buNone/>
            </a:pPr>
            <a:r>
              <a:rPr lang="en-GB" sz="2000" dirty="0" smtClean="0">
                <a:solidFill>
                  <a:schemeClr val="bg1">
                    <a:lumMod val="50000"/>
                  </a:schemeClr>
                </a:solidFill>
              </a:rPr>
              <a:t>	1. 	</a:t>
            </a:r>
            <a:r>
              <a:rPr lang="en-GB" sz="2000" b="1" dirty="0">
                <a:solidFill>
                  <a:schemeClr val="bg1">
                    <a:lumMod val="50000"/>
                  </a:schemeClr>
                </a:solidFill>
              </a:rPr>
              <a:t>T</a:t>
            </a:r>
            <a:r>
              <a:rPr lang="en-GB" sz="2000" b="1" dirty="0" smtClean="0">
                <a:solidFill>
                  <a:schemeClr val="bg1">
                    <a:lumMod val="50000"/>
                  </a:schemeClr>
                </a:solidFill>
              </a:rPr>
              <a:t>he prevalence of ZHCs </a:t>
            </a:r>
            <a:r>
              <a:rPr lang="en-GB" sz="2000" dirty="0" smtClean="0">
                <a:solidFill>
                  <a:schemeClr val="bg1">
                    <a:lumMod val="50000"/>
                  </a:schemeClr>
                </a:solidFill>
              </a:rPr>
              <a:t>within and across different groups, in 					comparison to non-ZHC workers</a:t>
            </a:r>
          </a:p>
          <a:p>
            <a:pPr marL="0" indent="0">
              <a:buNone/>
            </a:pPr>
            <a:endParaRPr lang="en-GB" sz="800" dirty="0">
              <a:solidFill>
                <a:schemeClr val="bg1">
                  <a:lumMod val="50000"/>
                </a:schemeClr>
              </a:solidFill>
            </a:endParaRPr>
          </a:p>
          <a:p>
            <a:pPr marL="0" indent="0">
              <a:buNone/>
            </a:pPr>
            <a:r>
              <a:rPr lang="en-GB" sz="2000" dirty="0" smtClean="0">
                <a:solidFill>
                  <a:schemeClr val="bg1">
                    <a:lumMod val="50000"/>
                  </a:schemeClr>
                </a:solidFill>
              </a:rPr>
              <a:t>	2.	</a:t>
            </a:r>
            <a:r>
              <a:rPr lang="en-GB" sz="2000" b="1" dirty="0" smtClean="0">
                <a:solidFill>
                  <a:schemeClr val="bg1">
                    <a:lumMod val="50000"/>
                  </a:schemeClr>
                </a:solidFill>
              </a:rPr>
              <a:t>The labour market experiences of ZHC workers </a:t>
            </a:r>
            <a:r>
              <a:rPr lang="en-GB" sz="2000" dirty="0" smtClean="0">
                <a:solidFill>
                  <a:schemeClr val="bg1">
                    <a:lumMod val="50000"/>
                  </a:schemeClr>
                </a:solidFill>
              </a:rPr>
              <a:t>in comparison to non-			ZHC workers: levels of unionisation, underemployment and job search</a:t>
            </a:r>
          </a:p>
          <a:p>
            <a:pPr marL="0" indent="0">
              <a:buNone/>
            </a:pPr>
            <a:endParaRPr lang="en-GB" sz="800" dirty="0" smtClean="0">
              <a:solidFill>
                <a:schemeClr val="bg1">
                  <a:lumMod val="50000"/>
                </a:schemeClr>
              </a:solidFill>
            </a:endParaRPr>
          </a:p>
          <a:p>
            <a:pPr marL="0" indent="0">
              <a:buNone/>
            </a:pPr>
            <a:r>
              <a:rPr lang="en-GB" sz="2000" dirty="0">
                <a:solidFill>
                  <a:schemeClr val="bg1">
                    <a:lumMod val="50000"/>
                  </a:schemeClr>
                </a:solidFill>
              </a:rPr>
              <a:t>	3</a:t>
            </a:r>
            <a:r>
              <a:rPr lang="en-GB" sz="2000" dirty="0" smtClean="0">
                <a:solidFill>
                  <a:schemeClr val="bg1">
                    <a:lumMod val="50000"/>
                  </a:schemeClr>
                </a:solidFill>
              </a:rPr>
              <a:t>. 	</a:t>
            </a:r>
            <a:r>
              <a:rPr lang="en-GB" sz="2000" b="1" dirty="0" smtClean="0">
                <a:solidFill>
                  <a:schemeClr val="bg1">
                    <a:lumMod val="50000"/>
                  </a:schemeClr>
                </a:solidFill>
              </a:rPr>
              <a:t>Pay differentials </a:t>
            </a:r>
            <a:r>
              <a:rPr lang="en-GB" sz="2000" dirty="0" smtClean="0">
                <a:solidFill>
                  <a:schemeClr val="bg1">
                    <a:lumMod val="50000"/>
                  </a:schemeClr>
                </a:solidFill>
              </a:rPr>
              <a:t>between ZHC and non-ZHC workers across different 			groups</a:t>
            </a:r>
            <a:endParaRPr lang="en-GB" sz="2000"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2</a:t>
            </a:fld>
            <a:endParaRPr lang="en-US" dirty="0">
              <a:solidFill>
                <a:schemeClr val="bg1">
                  <a:lumMod val="50000"/>
                </a:schemeClr>
              </a:solidFill>
            </a:endParaRPr>
          </a:p>
        </p:txBody>
      </p:sp>
      <p:sp>
        <p:nvSpPr>
          <p:cNvPr id="8" name="TextBox 7"/>
          <p:cNvSpPr txBox="1">
            <a:spLocks noChangeArrowheads="1"/>
          </p:cNvSpPr>
          <p:nvPr/>
        </p:nvSpPr>
        <p:spPr bwMode="auto">
          <a:xfrm>
            <a:off x="-93661" y="24926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smtClean="0">
                <a:solidFill>
                  <a:srgbClr val="6A9B9A"/>
                </a:solidFill>
              </a:rPr>
              <a:t>……………………………………………………………………………………………………..</a:t>
            </a:r>
            <a:endParaRPr lang="en-US" sz="2000" dirty="0">
              <a:solidFill>
                <a:srgbClr val="6A9B9A"/>
              </a:solidFill>
            </a:endParaRPr>
          </a:p>
        </p:txBody>
      </p:sp>
    </p:spTree>
    <p:extLst>
      <p:ext uri="{BB962C8B-B14F-4D97-AF65-F5344CB8AC3E}">
        <p14:creationId xmlns:p14="http://schemas.microsoft.com/office/powerpoint/2010/main" val="1317054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76200" y="95534"/>
            <a:ext cx="9067799" cy="872375"/>
          </a:xfrm>
          <a:prstGeom prst="rect">
            <a:avLst/>
          </a:prstGeom>
          <a:noFill/>
          <a:ln w="9525">
            <a:noFill/>
            <a:miter lim="800000"/>
            <a:headEnd/>
            <a:tailEnd/>
          </a:ln>
        </p:spPr>
        <p:txBody>
          <a:bodyPr/>
          <a:lstStyle/>
          <a:p>
            <a:r>
              <a:rPr lang="en-US" sz="2600" i="1" dirty="0" smtClean="0">
                <a:solidFill>
                  <a:srgbClr val="6A9B9A"/>
                </a:solidFill>
                <a:latin typeface="Georgia" pitchFamily="18" charset="0"/>
              </a:rPr>
              <a:t>Different levels of unionisation, underemployment and job search among ZHC workers remain within sub-groups</a:t>
            </a:r>
            <a:endParaRPr lang="en-US" sz="26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20</a:t>
            </a:fld>
            <a:endParaRPr lang="en-US" dirty="0">
              <a:solidFill>
                <a:schemeClr val="bg1">
                  <a:lumMod val="50000"/>
                </a:schemeClr>
              </a:solidFill>
            </a:endParaRPr>
          </a:p>
        </p:txBody>
      </p:sp>
      <p:sp>
        <p:nvSpPr>
          <p:cNvPr id="9" name="Content Placeholder 5"/>
          <p:cNvSpPr>
            <a:spLocks noGrp="1"/>
          </p:cNvSpPr>
          <p:nvPr>
            <p:ph idx="1"/>
          </p:nvPr>
        </p:nvSpPr>
        <p:spPr>
          <a:xfrm>
            <a:off x="300831" y="1167934"/>
            <a:ext cx="8509379" cy="4270841"/>
          </a:xfrm>
        </p:spPr>
        <p:txBody>
          <a:bodyPr/>
          <a:lstStyle/>
          <a:p>
            <a:r>
              <a:rPr lang="en-GB" sz="2000" dirty="0" smtClean="0">
                <a:solidFill>
                  <a:schemeClr val="bg1">
                    <a:lumMod val="50000"/>
                  </a:schemeClr>
                </a:solidFill>
              </a:rPr>
              <a:t>In terms of levels of </a:t>
            </a:r>
            <a:r>
              <a:rPr lang="en-GB" sz="2000" dirty="0">
                <a:solidFill>
                  <a:schemeClr val="bg1">
                    <a:lumMod val="50000"/>
                  </a:schemeClr>
                </a:solidFill>
              </a:rPr>
              <a:t>unionisation, underemployment and job search, differences between ZHC and non-ZHC workers remain </a:t>
            </a:r>
            <a:r>
              <a:rPr lang="en-GB" sz="2000" dirty="0" smtClean="0">
                <a:solidFill>
                  <a:schemeClr val="bg1">
                    <a:lumMod val="50000"/>
                  </a:schemeClr>
                </a:solidFill>
              </a:rPr>
              <a:t>within </a:t>
            </a:r>
            <a:r>
              <a:rPr lang="en-GB" sz="2000" dirty="0">
                <a:solidFill>
                  <a:schemeClr val="bg1">
                    <a:lumMod val="50000"/>
                  </a:schemeClr>
                </a:solidFill>
              </a:rPr>
              <a:t>age bands, qualification levels, </a:t>
            </a:r>
            <a:r>
              <a:rPr lang="en-GB" sz="2000" dirty="0" smtClean="0">
                <a:solidFill>
                  <a:schemeClr val="bg1">
                    <a:lumMod val="50000"/>
                  </a:schemeClr>
                </a:solidFill>
              </a:rPr>
              <a:t>and the main ZHC industries and occupations</a:t>
            </a:r>
          </a:p>
          <a:p>
            <a:endParaRPr lang="en-GB" sz="2000" dirty="0">
              <a:solidFill>
                <a:schemeClr val="bg1">
                  <a:lumMod val="50000"/>
                </a:schemeClr>
              </a:solidFill>
            </a:endParaRPr>
          </a:p>
          <a:p>
            <a:r>
              <a:rPr lang="en-GB" sz="2000" dirty="0" smtClean="0">
                <a:solidFill>
                  <a:schemeClr val="bg1">
                    <a:lumMod val="50000"/>
                  </a:schemeClr>
                </a:solidFill>
              </a:rPr>
              <a:t>This suggests that the </a:t>
            </a:r>
            <a:r>
              <a:rPr lang="en-GB" sz="2000" dirty="0">
                <a:solidFill>
                  <a:schemeClr val="bg1">
                    <a:lumMod val="50000"/>
                  </a:schemeClr>
                </a:solidFill>
              </a:rPr>
              <a:t>different </a:t>
            </a:r>
            <a:r>
              <a:rPr lang="en-GB" sz="2000" dirty="0" smtClean="0">
                <a:solidFill>
                  <a:schemeClr val="bg1">
                    <a:lumMod val="50000"/>
                  </a:schemeClr>
                </a:solidFill>
              </a:rPr>
              <a:t>composition </a:t>
            </a:r>
            <a:r>
              <a:rPr lang="en-GB" sz="2000" dirty="0">
                <a:solidFill>
                  <a:schemeClr val="bg1">
                    <a:lumMod val="50000"/>
                  </a:schemeClr>
                </a:solidFill>
              </a:rPr>
              <a:t>of the </a:t>
            </a:r>
            <a:r>
              <a:rPr lang="en-GB" sz="2000" dirty="0" smtClean="0">
                <a:solidFill>
                  <a:schemeClr val="bg1">
                    <a:lumMod val="50000"/>
                  </a:schemeClr>
                </a:solidFill>
              </a:rPr>
              <a:t>ZHC workforce detailed in the previous section – younger, more likely to have GCSEs and A levels, and concentrated in low- and mid-skilled occupations – does not explain all of the </a:t>
            </a:r>
            <a:r>
              <a:rPr lang="en-GB" sz="2000" dirty="0">
                <a:solidFill>
                  <a:schemeClr val="bg1">
                    <a:lumMod val="50000"/>
                  </a:schemeClr>
                </a:solidFill>
              </a:rPr>
              <a:t>overall difference in </a:t>
            </a:r>
            <a:r>
              <a:rPr lang="en-GB" sz="2000" dirty="0" smtClean="0">
                <a:solidFill>
                  <a:schemeClr val="bg1">
                    <a:lumMod val="50000"/>
                  </a:schemeClr>
                </a:solidFill>
              </a:rPr>
              <a:t>unionisation, underemployment and job search between ZHC and non-ZHC workers</a:t>
            </a:r>
          </a:p>
          <a:p>
            <a:endParaRPr lang="en-GB" sz="2000" dirty="0">
              <a:solidFill>
                <a:schemeClr val="bg1">
                  <a:lumMod val="50000"/>
                </a:schemeClr>
              </a:solidFill>
            </a:endParaRPr>
          </a:p>
          <a:p>
            <a:r>
              <a:rPr lang="en-GB" sz="2000" dirty="0" smtClean="0">
                <a:solidFill>
                  <a:schemeClr val="bg1">
                    <a:lumMod val="50000"/>
                  </a:schemeClr>
                </a:solidFill>
              </a:rPr>
              <a:t>The </a:t>
            </a:r>
            <a:r>
              <a:rPr lang="en-GB" sz="2000" b="1" dirty="0" smtClean="0">
                <a:solidFill>
                  <a:schemeClr val="bg1">
                    <a:lumMod val="50000"/>
                  </a:schemeClr>
                </a:solidFill>
              </a:rPr>
              <a:t>annex</a:t>
            </a:r>
            <a:r>
              <a:rPr lang="en-GB" sz="2000" dirty="0" smtClean="0">
                <a:solidFill>
                  <a:schemeClr val="bg1">
                    <a:lumMod val="50000"/>
                  </a:schemeClr>
                </a:solidFill>
              </a:rPr>
              <a:t> to this presentation demonstrates this in detail. It shows differences in union membership, underemployment, and rates of searching for a different or additional job between ZHC and non-ZHC workers within age bands, industries, occupational groups and qualification levels</a:t>
            </a:r>
            <a:endParaRPr lang="en-GB" sz="2000" dirty="0">
              <a:solidFill>
                <a:schemeClr val="bg1">
                  <a:lumMod val="50000"/>
                </a:schemeClr>
              </a:solidFill>
            </a:endParaRPr>
          </a:p>
          <a:p>
            <a:endParaRPr lang="en-GB" sz="2000" dirty="0" smtClean="0">
              <a:solidFill>
                <a:schemeClr val="bg1">
                  <a:lumMod val="50000"/>
                </a:schemeClr>
              </a:solidFill>
            </a:endParaRPr>
          </a:p>
          <a:p>
            <a:endParaRPr lang="en-GB" sz="2000" dirty="0">
              <a:solidFill>
                <a:schemeClr val="bg1">
                  <a:lumMod val="50000"/>
                </a:schemeClr>
              </a:solidFill>
            </a:endParaRPr>
          </a:p>
          <a:p>
            <a:endParaRPr lang="en-GB" sz="2000" dirty="0">
              <a:solidFill>
                <a:schemeClr val="bg1">
                  <a:lumMod val="50000"/>
                </a:schemeClr>
              </a:solidFill>
            </a:endParaRPr>
          </a:p>
          <a:p>
            <a:endParaRPr lang="en-GB" sz="2000" dirty="0">
              <a:solidFill>
                <a:schemeClr val="bg1">
                  <a:lumMod val="50000"/>
                </a:schemeClr>
              </a:solidFill>
            </a:endParaRPr>
          </a:p>
        </p:txBody>
      </p:sp>
    </p:spTree>
    <p:extLst>
      <p:ext uri="{BB962C8B-B14F-4D97-AF65-F5344CB8AC3E}">
        <p14:creationId xmlns:p14="http://schemas.microsoft.com/office/powerpoint/2010/main" val="231476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14169"/>
            <a:ext cx="8709142" cy="4763049"/>
          </a:xfrm>
          <a:effectLst/>
        </p:spPr>
        <p:txBody>
          <a:bodyPr/>
          <a:lstStyle/>
          <a:p>
            <a:pPr algn="l"/>
            <a:endParaRPr lang="en-GB" sz="1100" b="1" i="1" dirty="0" smtClean="0">
              <a:solidFill>
                <a:schemeClr val="bg1">
                  <a:lumMod val="50000"/>
                </a:schemeClr>
              </a:solidFill>
            </a:endParaRPr>
          </a:p>
          <a:p>
            <a:pPr algn="l"/>
            <a:r>
              <a:rPr lang="en-GB" sz="5400" b="1" i="1" dirty="0">
                <a:solidFill>
                  <a:schemeClr val="bg1">
                    <a:lumMod val="50000"/>
                  </a:schemeClr>
                </a:solidFill>
              </a:rPr>
              <a:t>3</a:t>
            </a:r>
            <a:r>
              <a:rPr lang="en-GB" sz="5400" b="1" i="1" dirty="0" smtClean="0">
                <a:solidFill>
                  <a:schemeClr val="bg1">
                    <a:lumMod val="50000"/>
                  </a:schemeClr>
                </a:solidFill>
              </a:rPr>
              <a:t> Pay differentials	</a:t>
            </a: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6" name="Content Placeholder 5"/>
          <p:cNvSpPr txBox="1">
            <a:spLocks/>
          </p:cNvSpPr>
          <p:nvPr/>
        </p:nvSpPr>
        <p:spPr>
          <a:xfrm>
            <a:off x="334368" y="1856096"/>
            <a:ext cx="8509379" cy="4107977"/>
          </a:xfrm>
          <a:prstGeom prst="rect">
            <a:avLst/>
          </a:prstGeom>
        </p:spPr>
        <p:txBody>
          <a:bodyPr/>
          <a:lstStyle>
            <a:lvl1pPr marL="0" indent="0" algn="ctr" defTabSz="457200"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S PGothic" pitchFamily="34" charset="-128"/>
                <a:cs typeface="ＭＳ Ｐゴシック" charset="0"/>
              </a:defRPr>
            </a:lvl1pPr>
            <a:lvl2pPr marL="457200" indent="0" algn="ctr" defTabSz="457200"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S PGothic" pitchFamily="34" charset="-128"/>
                <a:cs typeface="+mn-cs"/>
              </a:defRPr>
            </a:lvl2pPr>
            <a:lvl3pPr marL="914400" indent="0" algn="ctr" defTabSz="457200"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S PGothic" pitchFamily="34" charset="-128"/>
                <a:cs typeface="+mn-cs"/>
              </a:defRPr>
            </a:lvl3pPr>
            <a:lvl4pPr marL="13716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S PGothic" pitchFamily="34" charset="-128"/>
                <a:cs typeface="+mn-cs"/>
              </a:defRPr>
            </a:lvl4pPr>
            <a:lvl5pPr marL="18288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1600" dirty="0" smtClean="0">
                <a:solidFill>
                  <a:schemeClr val="bg1">
                    <a:lumMod val="50000"/>
                  </a:schemeClr>
                </a:solidFill>
              </a:rPr>
              <a:t>This section looks at the difference in hourly pay rates between ZHC workers and non-ZHC workers (excluding the self-employed, for whom pay data is not collected in the Labour Force Survey). Specifically, we explore pay differentials by:</a:t>
            </a:r>
          </a:p>
          <a:p>
            <a:pPr marL="342900" indent="-342900" algn="l">
              <a:buFont typeface="Arial" panose="020B0604020202020204" pitchFamily="34" charset="0"/>
              <a:buChar char="•"/>
            </a:pPr>
            <a:r>
              <a:rPr lang="en-GB" sz="1600" dirty="0" smtClean="0">
                <a:solidFill>
                  <a:schemeClr val="bg1">
                    <a:lumMod val="50000"/>
                  </a:schemeClr>
                </a:solidFill>
              </a:rPr>
              <a:t>Age</a:t>
            </a:r>
          </a:p>
          <a:p>
            <a:pPr marL="342900" indent="-342900" algn="l">
              <a:buFont typeface="Arial" panose="020B0604020202020204" pitchFamily="34" charset="0"/>
              <a:buChar char="•"/>
            </a:pPr>
            <a:r>
              <a:rPr lang="en-GB" sz="1600" dirty="0" smtClean="0">
                <a:solidFill>
                  <a:schemeClr val="bg1">
                    <a:lumMod val="50000"/>
                  </a:schemeClr>
                </a:solidFill>
              </a:rPr>
              <a:t>Industry</a:t>
            </a:r>
          </a:p>
          <a:p>
            <a:pPr marL="342900" indent="-342900" algn="l">
              <a:buFont typeface="Arial" panose="020B0604020202020204" pitchFamily="34" charset="0"/>
              <a:buChar char="•"/>
            </a:pPr>
            <a:r>
              <a:rPr lang="en-GB" sz="1600" dirty="0" smtClean="0">
                <a:solidFill>
                  <a:schemeClr val="bg1">
                    <a:lumMod val="50000"/>
                  </a:schemeClr>
                </a:solidFill>
              </a:rPr>
              <a:t>Occupation</a:t>
            </a:r>
          </a:p>
          <a:p>
            <a:pPr marL="342900" indent="-342900" algn="l">
              <a:buFont typeface="Arial" panose="020B0604020202020204" pitchFamily="34" charset="0"/>
              <a:buChar char="•"/>
            </a:pPr>
            <a:r>
              <a:rPr lang="en-GB" sz="1600" dirty="0" smtClean="0">
                <a:solidFill>
                  <a:schemeClr val="bg1">
                    <a:lumMod val="50000"/>
                  </a:schemeClr>
                </a:solidFill>
              </a:rPr>
              <a:t>Highest qualification level</a:t>
            </a:r>
          </a:p>
          <a:p>
            <a:pPr algn="l"/>
            <a:r>
              <a:rPr lang="en-GB" sz="1600" dirty="0" smtClean="0">
                <a:solidFill>
                  <a:schemeClr val="bg1">
                    <a:lumMod val="50000"/>
                  </a:schemeClr>
                </a:solidFill>
              </a:rPr>
              <a:t>As previously stated, the size of the sample means that we are unable to compare pay levels for truly equivalent ZHC and non-ZHC workers. For </a:t>
            </a:r>
            <a:r>
              <a:rPr lang="en-GB" sz="1600" dirty="0">
                <a:solidFill>
                  <a:schemeClr val="bg1">
                    <a:lumMod val="50000"/>
                  </a:schemeClr>
                </a:solidFill>
              </a:rPr>
              <a:t>example, a pay differential between ZHC and non-ZHC workers within a specific qualification level may simply reflect the concentration of ZHC workers, irrespective of qualification, in lower-paying sectors. The sample size is not large enough to consider both conditions at once. The reader should treat the findings </a:t>
            </a:r>
            <a:r>
              <a:rPr lang="en-GB" sz="1600" dirty="0" smtClean="0">
                <a:solidFill>
                  <a:schemeClr val="bg1">
                    <a:lumMod val="50000"/>
                  </a:schemeClr>
                </a:solidFill>
              </a:rPr>
              <a:t>in this section as </a:t>
            </a:r>
            <a:r>
              <a:rPr lang="en-GB" sz="1600" dirty="0">
                <a:solidFill>
                  <a:schemeClr val="bg1">
                    <a:lumMod val="50000"/>
                  </a:schemeClr>
                </a:solidFill>
              </a:rPr>
              <a:t>indicative of the pay differentials experienced by ZHC workers for a combination of reasons, rather than a definitive measure of the pay </a:t>
            </a:r>
            <a:r>
              <a:rPr lang="en-GB" sz="1600" dirty="0" smtClean="0">
                <a:solidFill>
                  <a:schemeClr val="bg1">
                    <a:lumMod val="50000"/>
                  </a:schemeClr>
                </a:solidFill>
              </a:rPr>
              <a:t>‘penalty’ </a:t>
            </a:r>
            <a:r>
              <a:rPr lang="en-GB" sz="1600" dirty="0">
                <a:solidFill>
                  <a:schemeClr val="bg1">
                    <a:lumMod val="50000"/>
                  </a:schemeClr>
                </a:solidFill>
              </a:rPr>
              <a:t>associated with </a:t>
            </a:r>
            <a:r>
              <a:rPr lang="en-GB" sz="1600" dirty="0" smtClean="0">
                <a:solidFill>
                  <a:schemeClr val="bg1">
                    <a:lumMod val="50000"/>
                  </a:schemeClr>
                </a:solidFill>
              </a:rPr>
              <a:t>ZHCs. A ZHC pay penalty may persist even if we were able to control for all variables at once, but we have no way of knowing for sure</a:t>
            </a:r>
            <a:endParaRPr lang="en-GB" sz="1600" dirty="0">
              <a:solidFill>
                <a:schemeClr val="bg1">
                  <a:lumMod val="50000"/>
                </a:schemeClr>
              </a:solidFill>
            </a:endParaRPr>
          </a:p>
        </p:txBody>
      </p:sp>
    </p:spTree>
    <p:extLst>
      <p:ext uri="{BB962C8B-B14F-4D97-AF65-F5344CB8AC3E}">
        <p14:creationId xmlns:p14="http://schemas.microsoft.com/office/powerpoint/2010/main" val="2071750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95534"/>
            <a:ext cx="8835764" cy="872375"/>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There is a larger pay differential for ZHC workers aged 25 and over than there is for younger ZHC workers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144465" y="4282064"/>
            <a:ext cx="5446711" cy="523220"/>
          </a:xfrm>
          <a:prstGeom prst="rect">
            <a:avLst/>
          </a:prstGeom>
          <a:noFill/>
        </p:spPr>
        <p:txBody>
          <a:bodyPr wrap="square" rtlCol="0">
            <a:spAutoFit/>
          </a:bodyPr>
          <a:lstStyle/>
          <a:p>
            <a:r>
              <a:rPr lang="en-GB" sz="1400" i="1" dirty="0" smtClean="0">
                <a:solidFill>
                  <a:schemeClr val="bg1">
                    <a:lumMod val="50000"/>
                  </a:schemeClr>
                </a:solidFill>
              </a:rPr>
              <a:t>Source: ONS, Labour Force Survey. Pay differentials are significant at the 5% level</a:t>
            </a:r>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22</a:t>
            </a:fld>
            <a:endParaRPr lang="en-US" dirty="0">
              <a:solidFill>
                <a:schemeClr val="bg1">
                  <a:lumMod val="50000"/>
                </a:schemeClr>
              </a:solidFill>
            </a:endParaRPr>
          </a:p>
        </p:txBody>
      </p:sp>
      <p:sp>
        <p:nvSpPr>
          <p:cNvPr id="8" name="TextBox 7"/>
          <p:cNvSpPr txBox="1"/>
          <p:nvPr/>
        </p:nvSpPr>
        <p:spPr>
          <a:xfrm>
            <a:off x="5591175" y="1021418"/>
            <a:ext cx="3389052" cy="5078313"/>
          </a:xfrm>
          <a:prstGeom prst="rect">
            <a:avLst/>
          </a:prstGeom>
          <a:noFill/>
        </p:spPr>
        <p:txBody>
          <a:bodyPr wrap="square" rtlCol="0">
            <a:spAutoFit/>
          </a:bodyPr>
          <a:lstStyle/>
          <a:p>
            <a:pPr algn="r"/>
            <a:r>
              <a:rPr lang="en-GB" i="1" dirty="0" smtClean="0">
                <a:solidFill>
                  <a:schemeClr val="bg1">
                    <a:lumMod val="50000"/>
                  </a:schemeClr>
                </a:solidFill>
              </a:rPr>
              <a:t>The difference between the pay of non-ZHC workers and that of ZHC workers is twice as high for those aged 25 and over as it is for the under 25s</a:t>
            </a:r>
          </a:p>
          <a:p>
            <a:pPr algn="r"/>
            <a:endParaRPr lang="en-GB" i="1" dirty="0">
              <a:solidFill>
                <a:schemeClr val="bg1">
                  <a:lumMod val="50000"/>
                </a:schemeClr>
              </a:solidFill>
            </a:endParaRPr>
          </a:p>
          <a:p>
            <a:pPr algn="r"/>
            <a:r>
              <a:rPr lang="en-GB" i="1" dirty="0" smtClean="0">
                <a:solidFill>
                  <a:schemeClr val="bg1">
                    <a:lumMod val="50000"/>
                  </a:schemeClr>
                </a:solidFill>
              </a:rPr>
              <a:t>Both </a:t>
            </a:r>
            <a:r>
              <a:rPr lang="en-GB" i="1" dirty="0">
                <a:solidFill>
                  <a:schemeClr val="bg1">
                    <a:lumMod val="50000"/>
                  </a:schemeClr>
                </a:solidFill>
              </a:rPr>
              <a:t>are smaller than the overall (‘all ages’) pay differential, highlighting the importance of the age </a:t>
            </a:r>
            <a:r>
              <a:rPr lang="en-GB" i="1" u="sng" dirty="0">
                <a:solidFill>
                  <a:schemeClr val="bg1">
                    <a:lumMod val="50000"/>
                  </a:schemeClr>
                </a:solidFill>
              </a:rPr>
              <a:t>composition</a:t>
            </a:r>
            <a:r>
              <a:rPr lang="en-GB" i="1" dirty="0">
                <a:solidFill>
                  <a:schemeClr val="bg1">
                    <a:lumMod val="50000"/>
                  </a:schemeClr>
                </a:solidFill>
              </a:rPr>
              <a:t> of the ZHC group. That is, the sizeable overall pay differential between  ZHC and non-ZHC workers appears to owe more to the concentration of </a:t>
            </a:r>
            <a:r>
              <a:rPr lang="en-GB" i="1" dirty="0" smtClean="0">
                <a:solidFill>
                  <a:schemeClr val="bg1">
                    <a:lumMod val="50000"/>
                  </a:schemeClr>
                </a:solidFill>
              </a:rPr>
              <a:t>ZHCs among </a:t>
            </a:r>
            <a:r>
              <a:rPr lang="en-GB" i="1" dirty="0">
                <a:solidFill>
                  <a:schemeClr val="bg1">
                    <a:lumMod val="50000"/>
                  </a:schemeClr>
                </a:solidFill>
              </a:rPr>
              <a:t>younger workers (who are typically lower paid than average) than to differences in pay </a:t>
            </a:r>
            <a:r>
              <a:rPr lang="en-GB" i="1" u="sng" dirty="0">
                <a:solidFill>
                  <a:schemeClr val="bg1">
                    <a:lumMod val="50000"/>
                  </a:schemeClr>
                </a:solidFill>
              </a:rPr>
              <a:t>within</a:t>
            </a:r>
            <a:r>
              <a:rPr lang="en-GB" i="1" dirty="0">
                <a:solidFill>
                  <a:schemeClr val="bg1">
                    <a:lumMod val="50000"/>
                  </a:schemeClr>
                </a:solidFill>
              </a:rPr>
              <a:t> age </a:t>
            </a:r>
            <a:r>
              <a:rPr lang="en-GB" i="1" dirty="0" smtClean="0">
                <a:solidFill>
                  <a:schemeClr val="bg1">
                    <a:lumMod val="50000"/>
                  </a:schemeClr>
                </a:solidFill>
              </a:rPr>
              <a:t>groups </a:t>
            </a:r>
            <a:endParaRPr lang="en-GB" dirty="0">
              <a:solidFill>
                <a:schemeClr val="bg1">
                  <a:lumMod val="50000"/>
                </a:schemeClr>
              </a:solidFill>
            </a:endParaRP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20" y="2356814"/>
            <a:ext cx="5580000" cy="175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7445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95534"/>
            <a:ext cx="8835764" cy="872375"/>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There is a significant pay differential in most of the main ZHC sectors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144466" y="4883781"/>
            <a:ext cx="6119998" cy="523220"/>
          </a:xfrm>
          <a:prstGeom prst="rect">
            <a:avLst/>
          </a:prstGeom>
          <a:noFill/>
        </p:spPr>
        <p:txBody>
          <a:bodyPr wrap="square" rtlCol="0">
            <a:spAutoFit/>
          </a:bodyPr>
          <a:lstStyle/>
          <a:p>
            <a:r>
              <a:rPr lang="en-GB" sz="1400" i="1" dirty="0" smtClean="0">
                <a:solidFill>
                  <a:schemeClr val="bg1">
                    <a:lumMod val="50000"/>
                  </a:schemeClr>
                </a:solidFill>
              </a:rPr>
              <a:t>Source: ONS, Labour Force Survey. Pay differentials are significant at the 10% level for all industries displayed</a:t>
            </a:r>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23</a:t>
            </a:fld>
            <a:endParaRPr lang="en-US" dirty="0">
              <a:solidFill>
                <a:schemeClr val="bg1">
                  <a:lumMod val="50000"/>
                </a:schemeClr>
              </a:solidFill>
            </a:endParaRPr>
          </a:p>
        </p:txBody>
      </p:sp>
      <p:sp>
        <p:nvSpPr>
          <p:cNvPr id="8" name="TextBox 7"/>
          <p:cNvSpPr txBox="1"/>
          <p:nvPr/>
        </p:nvSpPr>
        <p:spPr>
          <a:xfrm>
            <a:off x="6264464" y="1172661"/>
            <a:ext cx="2715762" cy="4524315"/>
          </a:xfrm>
          <a:prstGeom prst="rect">
            <a:avLst/>
          </a:prstGeom>
          <a:noFill/>
        </p:spPr>
        <p:txBody>
          <a:bodyPr wrap="square" rtlCol="0">
            <a:spAutoFit/>
          </a:bodyPr>
          <a:lstStyle/>
          <a:p>
            <a:pPr algn="r"/>
            <a:r>
              <a:rPr lang="en-GB" i="1" dirty="0" smtClean="0">
                <a:solidFill>
                  <a:schemeClr val="bg1">
                    <a:lumMod val="50000"/>
                  </a:schemeClr>
                </a:solidFill>
              </a:rPr>
              <a:t>The pay differential between non-ZHC workers and ZHC workers within industries does not indicate that ZHC workers are paid less for equivalent work, as they are likely to be working at different levels within these industries</a:t>
            </a:r>
          </a:p>
          <a:p>
            <a:pPr algn="r"/>
            <a:endParaRPr lang="en-GB" i="1" dirty="0">
              <a:solidFill>
                <a:schemeClr val="bg1">
                  <a:lumMod val="50000"/>
                </a:schemeClr>
              </a:solidFill>
            </a:endParaRPr>
          </a:p>
          <a:p>
            <a:pPr algn="r"/>
            <a:r>
              <a:rPr lang="en-GB" i="1" dirty="0" smtClean="0">
                <a:solidFill>
                  <a:schemeClr val="bg1">
                    <a:lumMod val="50000"/>
                  </a:schemeClr>
                </a:solidFill>
              </a:rPr>
              <a:t>However, it confirms that ZHC are concentrated at the lower-paying end of the labour market, both within and across industries</a:t>
            </a: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776413"/>
            <a:ext cx="6120000" cy="3193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678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95534"/>
            <a:ext cx="8835764" cy="872375"/>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There is a small but significant pay differential for workers in elementary occupations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144464" y="3997736"/>
            <a:ext cx="5560300" cy="1169551"/>
          </a:xfrm>
          <a:prstGeom prst="rect">
            <a:avLst/>
          </a:prstGeom>
          <a:noFill/>
        </p:spPr>
        <p:txBody>
          <a:bodyPr wrap="square" rtlCol="0">
            <a:spAutoFit/>
          </a:bodyPr>
          <a:lstStyle/>
          <a:p>
            <a:r>
              <a:rPr lang="en-GB" sz="1400" i="1" dirty="0" smtClean="0">
                <a:solidFill>
                  <a:schemeClr val="bg1">
                    <a:lumMod val="50000"/>
                  </a:schemeClr>
                </a:solidFill>
              </a:rPr>
              <a:t>Source: ONS, Labour Force Survey. The pay differential in ‘elementary occupations’ is significant at the 5% level. The pay differential in ‘caring, leisure and other service occupations’ is not significant. Other occupational groups are not displayed due the low number of ZHC workers in the sample</a:t>
            </a:r>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24</a:t>
            </a:fld>
            <a:endParaRPr lang="en-US" dirty="0">
              <a:solidFill>
                <a:schemeClr val="bg1">
                  <a:lumMod val="50000"/>
                </a:schemeClr>
              </a:solidFill>
            </a:endParaRPr>
          </a:p>
        </p:txBody>
      </p:sp>
      <p:sp>
        <p:nvSpPr>
          <p:cNvPr id="8" name="TextBox 7"/>
          <p:cNvSpPr txBox="1"/>
          <p:nvPr/>
        </p:nvSpPr>
        <p:spPr>
          <a:xfrm>
            <a:off x="5704764" y="1002643"/>
            <a:ext cx="3275463" cy="5078313"/>
          </a:xfrm>
          <a:prstGeom prst="rect">
            <a:avLst/>
          </a:prstGeom>
          <a:noFill/>
        </p:spPr>
        <p:txBody>
          <a:bodyPr wrap="square" rtlCol="0">
            <a:spAutoFit/>
          </a:bodyPr>
          <a:lstStyle/>
          <a:p>
            <a:pPr algn="r"/>
            <a:r>
              <a:rPr lang="en-GB" i="1" dirty="0" smtClean="0">
                <a:solidFill>
                  <a:schemeClr val="bg1">
                    <a:lumMod val="50000"/>
                  </a:schemeClr>
                </a:solidFill>
              </a:rPr>
              <a:t>The ZHC pay differential is much less stark when comparing ZHC and non-ZHC workers in the same broad occupational group</a:t>
            </a:r>
          </a:p>
          <a:p>
            <a:pPr algn="r"/>
            <a:endParaRPr lang="en-GB" i="1" dirty="0">
              <a:solidFill>
                <a:schemeClr val="bg1">
                  <a:lumMod val="50000"/>
                </a:schemeClr>
              </a:solidFill>
            </a:endParaRPr>
          </a:p>
          <a:p>
            <a:pPr algn="r"/>
            <a:r>
              <a:rPr lang="en-GB" i="1" dirty="0">
                <a:solidFill>
                  <a:schemeClr val="bg1">
                    <a:lumMod val="50000"/>
                  </a:schemeClr>
                </a:solidFill>
              </a:rPr>
              <a:t>For the 24% of zero-hours workers who work in ‘caring, leisure and other personal service occupations</a:t>
            </a:r>
            <a:r>
              <a:rPr lang="en-GB" i="1" dirty="0" smtClean="0">
                <a:solidFill>
                  <a:schemeClr val="bg1">
                    <a:lumMod val="50000"/>
                  </a:schemeClr>
                </a:solidFill>
              </a:rPr>
              <a:t>’, </a:t>
            </a:r>
            <a:r>
              <a:rPr lang="en-GB" i="1" dirty="0">
                <a:solidFill>
                  <a:schemeClr val="bg1">
                    <a:lumMod val="50000"/>
                  </a:schemeClr>
                </a:solidFill>
              </a:rPr>
              <a:t>there is </a:t>
            </a:r>
            <a:r>
              <a:rPr lang="en-GB" i="1" dirty="0" smtClean="0">
                <a:solidFill>
                  <a:schemeClr val="bg1">
                    <a:lumMod val="50000"/>
                  </a:schemeClr>
                </a:solidFill>
              </a:rPr>
              <a:t>a pay difference of £1 per hour, but it is not statistically significant</a:t>
            </a:r>
          </a:p>
          <a:p>
            <a:pPr algn="r"/>
            <a:endParaRPr lang="en-GB" i="1" dirty="0">
              <a:solidFill>
                <a:schemeClr val="bg1">
                  <a:lumMod val="50000"/>
                </a:schemeClr>
              </a:solidFill>
            </a:endParaRPr>
          </a:p>
          <a:p>
            <a:pPr algn="r"/>
            <a:r>
              <a:rPr lang="en-GB" i="1" dirty="0">
                <a:solidFill>
                  <a:schemeClr val="bg1">
                    <a:lumMod val="50000"/>
                  </a:schemeClr>
                </a:solidFill>
              </a:rPr>
              <a:t>For the 32% of zero-hours workers who work in ‘elementary occupations’, there is a significant pay difference of £1 per hour between ZHC and non-ZHC workers</a:t>
            </a: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14" y="2281237"/>
            <a:ext cx="5760000" cy="18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7494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95534"/>
            <a:ext cx="8835764" cy="872375"/>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There is a significant ZHC pay differential for those qualified to GCSE level or above</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144464" y="4494226"/>
            <a:ext cx="5560300" cy="738664"/>
          </a:xfrm>
          <a:prstGeom prst="rect">
            <a:avLst/>
          </a:prstGeom>
          <a:noFill/>
        </p:spPr>
        <p:txBody>
          <a:bodyPr wrap="square" rtlCol="0">
            <a:spAutoFit/>
          </a:bodyPr>
          <a:lstStyle/>
          <a:p>
            <a:r>
              <a:rPr lang="en-GB" sz="1400" i="1" dirty="0" smtClean="0">
                <a:solidFill>
                  <a:schemeClr val="bg1">
                    <a:lumMod val="50000"/>
                  </a:schemeClr>
                </a:solidFill>
              </a:rPr>
              <a:t>Source: ONS, Labour Force Survey. The pay differential is significant at the 10% level for all qualification levels displayed apart from ‘no qualification’. Higher educational qualifications have been excluded</a:t>
            </a:r>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25</a:t>
            </a:fld>
            <a:endParaRPr lang="en-US" dirty="0">
              <a:solidFill>
                <a:schemeClr val="bg1">
                  <a:lumMod val="50000"/>
                </a:schemeClr>
              </a:solidFill>
            </a:endParaRPr>
          </a:p>
        </p:txBody>
      </p:sp>
      <p:sp>
        <p:nvSpPr>
          <p:cNvPr id="8" name="TextBox 7"/>
          <p:cNvSpPr txBox="1"/>
          <p:nvPr/>
        </p:nvSpPr>
        <p:spPr>
          <a:xfrm>
            <a:off x="5704764" y="1059250"/>
            <a:ext cx="3275463" cy="5632311"/>
          </a:xfrm>
          <a:prstGeom prst="rect">
            <a:avLst/>
          </a:prstGeom>
          <a:noFill/>
        </p:spPr>
        <p:txBody>
          <a:bodyPr wrap="square" rtlCol="0">
            <a:spAutoFit/>
          </a:bodyPr>
          <a:lstStyle/>
          <a:p>
            <a:pPr algn="r"/>
            <a:r>
              <a:rPr lang="en-GB" i="1" dirty="0">
                <a:solidFill>
                  <a:schemeClr val="bg1">
                    <a:lumMod val="50000"/>
                  </a:schemeClr>
                </a:solidFill>
              </a:rPr>
              <a:t>The gap remains significant for those with GCSEs or A levels as their highest qualification if you exclude those currently in education (and therefore possibly working on a ZHC out of convenience to fit around study</a:t>
            </a:r>
            <a:r>
              <a:rPr lang="en-GB" i="1" dirty="0" smtClean="0">
                <a:solidFill>
                  <a:schemeClr val="bg1">
                    <a:lumMod val="50000"/>
                  </a:schemeClr>
                </a:solidFill>
              </a:rPr>
              <a:t>)</a:t>
            </a:r>
          </a:p>
          <a:p>
            <a:pPr algn="r"/>
            <a:endParaRPr lang="en-GB" i="1" dirty="0">
              <a:solidFill>
                <a:schemeClr val="bg1">
                  <a:lumMod val="50000"/>
                </a:schemeClr>
              </a:solidFill>
            </a:endParaRPr>
          </a:p>
          <a:p>
            <a:pPr algn="r"/>
            <a:r>
              <a:rPr lang="en-GB" i="1" dirty="0">
                <a:solidFill>
                  <a:schemeClr val="bg1">
                    <a:lumMod val="50000"/>
                  </a:schemeClr>
                </a:solidFill>
              </a:rPr>
              <a:t>The pay differential between non-ZHC workers and ZHC </a:t>
            </a:r>
            <a:r>
              <a:rPr lang="en-GB" i="1" dirty="0" smtClean="0">
                <a:solidFill>
                  <a:schemeClr val="bg1">
                    <a:lumMod val="50000"/>
                  </a:schemeClr>
                </a:solidFill>
              </a:rPr>
              <a:t>workers with the same qualifications </a:t>
            </a:r>
            <a:r>
              <a:rPr lang="en-GB" i="1" dirty="0">
                <a:solidFill>
                  <a:schemeClr val="bg1">
                    <a:lumMod val="50000"/>
                  </a:schemeClr>
                </a:solidFill>
              </a:rPr>
              <a:t>does not indicate that ZHC workers are paid less for equivalent </a:t>
            </a:r>
            <a:r>
              <a:rPr lang="en-GB" i="1" dirty="0" smtClean="0">
                <a:solidFill>
                  <a:schemeClr val="bg1">
                    <a:lumMod val="50000"/>
                  </a:schemeClr>
                </a:solidFill>
              </a:rPr>
              <a:t>work: the two groups are not necessarily in comparable jobs as many qualified people work below their skill level</a:t>
            </a:r>
            <a:endParaRPr lang="en-GB" i="1" dirty="0">
              <a:solidFill>
                <a:schemeClr val="bg1">
                  <a:lumMod val="50000"/>
                </a:schemeClr>
              </a:solidFill>
            </a:endParaRPr>
          </a:p>
          <a:p>
            <a:pPr algn="r"/>
            <a:endParaRPr lang="en-GB" i="1" dirty="0">
              <a:solidFill>
                <a:schemeClr val="bg1">
                  <a:lumMod val="50000"/>
                </a:schemeClr>
              </a:solidFill>
            </a:endParaRPr>
          </a:p>
          <a:p>
            <a:pPr algn="r"/>
            <a:endParaRPr lang="en-GB" i="1" dirty="0">
              <a:solidFill>
                <a:schemeClr val="bg1">
                  <a:lumMod val="50000"/>
                </a:schemeClr>
              </a:solidFill>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52" y="1882226"/>
            <a:ext cx="5760000" cy="2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066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42863"/>
            <a:ext cx="8822116" cy="925046"/>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Conclusions</a:t>
            </a:r>
            <a:endParaRPr lang="en-US" sz="2700" i="1" dirty="0">
              <a:solidFill>
                <a:srgbClr val="6A9B9A"/>
              </a:solidFill>
              <a:latin typeface="Georgia" pitchFamily="18" charset="0"/>
            </a:endParaRPr>
          </a:p>
        </p:txBody>
      </p:sp>
      <p:sp>
        <p:nvSpPr>
          <p:cNvPr id="4" name="Content Placeholder 5"/>
          <p:cNvSpPr>
            <a:spLocks noGrp="1"/>
          </p:cNvSpPr>
          <p:nvPr>
            <p:ph idx="1"/>
          </p:nvPr>
        </p:nvSpPr>
        <p:spPr>
          <a:xfrm>
            <a:off x="334368" y="631990"/>
            <a:ext cx="8509379" cy="4794336"/>
          </a:xfrm>
        </p:spPr>
        <p:txBody>
          <a:bodyPr/>
          <a:lstStyle/>
          <a:p>
            <a:r>
              <a:rPr lang="en-GB" sz="1750" dirty="0" smtClean="0">
                <a:solidFill>
                  <a:schemeClr val="bg1">
                    <a:lumMod val="50000"/>
                  </a:schemeClr>
                </a:solidFill>
              </a:rPr>
              <a:t>At the end of 2013 there were an estimated 583,000 workers employed on a ZHC in the UK, just under 2% of the workforce</a:t>
            </a:r>
          </a:p>
          <a:p>
            <a:r>
              <a:rPr lang="en-GB" sz="1750" dirty="0" smtClean="0">
                <a:solidFill>
                  <a:schemeClr val="bg1">
                    <a:lumMod val="50000"/>
                  </a:schemeClr>
                </a:solidFill>
              </a:rPr>
              <a:t>Workers on ZHCs are younger than non-ZHC workers. They are more likely to have GCSEs and A levels as their highest qualification (though 1 in 5 have degrees); they work in lower-level occupations; and they are concentrated in the health and social work, hospitality, retail and administration sectors</a:t>
            </a:r>
          </a:p>
          <a:p>
            <a:r>
              <a:rPr lang="en-GB" sz="1750" dirty="0" smtClean="0">
                <a:solidFill>
                  <a:schemeClr val="bg1">
                    <a:lumMod val="50000"/>
                  </a:schemeClr>
                </a:solidFill>
              </a:rPr>
              <a:t>Although the overall number of ZHC workers has gone up, their composition by age, industry, occupation or qualification level has not changed much in recent years</a:t>
            </a:r>
          </a:p>
          <a:p>
            <a:r>
              <a:rPr lang="en-GB" sz="1750" dirty="0" smtClean="0">
                <a:solidFill>
                  <a:schemeClr val="bg1">
                    <a:lumMod val="50000"/>
                  </a:schemeClr>
                </a:solidFill>
              </a:rPr>
              <a:t>ZHC workers are less likely to be in a union and more likely to be underemployed or looking for a different or additional job than non-ZHC workers. These differences persist when looking within age groups, industries, occupations and highest qualification levels</a:t>
            </a:r>
          </a:p>
          <a:p>
            <a:r>
              <a:rPr lang="en-GB" sz="1750" dirty="0" smtClean="0">
                <a:solidFill>
                  <a:schemeClr val="bg1">
                    <a:lumMod val="50000"/>
                  </a:schemeClr>
                </a:solidFill>
              </a:rPr>
              <a:t>Previous research has highlighted that zero-hours workers earn less, on an hourly basis, than others in employment. We </a:t>
            </a:r>
            <a:r>
              <a:rPr lang="en-GB" sz="1750" dirty="0">
                <a:solidFill>
                  <a:schemeClr val="bg1">
                    <a:lumMod val="50000"/>
                  </a:schemeClr>
                </a:solidFill>
              </a:rPr>
              <a:t>find evidence that </a:t>
            </a:r>
            <a:r>
              <a:rPr lang="en-GB" sz="1750" dirty="0" smtClean="0">
                <a:solidFill>
                  <a:schemeClr val="bg1">
                    <a:lumMod val="50000"/>
                  </a:schemeClr>
                </a:solidFill>
              </a:rPr>
              <a:t>significant pay differentials exist </a:t>
            </a:r>
            <a:r>
              <a:rPr lang="en-GB" sz="1750" dirty="0">
                <a:solidFill>
                  <a:schemeClr val="bg1">
                    <a:lumMod val="50000"/>
                  </a:schemeClr>
                </a:solidFill>
              </a:rPr>
              <a:t>not just at the overall level, but across a number of </a:t>
            </a:r>
            <a:r>
              <a:rPr lang="en-GB" sz="1750" dirty="0" smtClean="0">
                <a:solidFill>
                  <a:schemeClr val="bg1">
                    <a:lumMod val="50000"/>
                  </a:schemeClr>
                </a:solidFill>
              </a:rPr>
              <a:t>groups. However, </a:t>
            </a:r>
            <a:r>
              <a:rPr lang="en-GB" sz="1750" dirty="0">
                <a:solidFill>
                  <a:schemeClr val="bg1">
                    <a:lumMod val="50000"/>
                  </a:schemeClr>
                </a:solidFill>
              </a:rPr>
              <a:t>the magnitude </a:t>
            </a:r>
            <a:r>
              <a:rPr lang="en-GB" sz="1750" dirty="0" smtClean="0">
                <a:solidFill>
                  <a:schemeClr val="bg1">
                    <a:lumMod val="50000"/>
                  </a:schemeClr>
                </a:solidFill>
              </a:rPr>
              <a:t>of the differential is </a:t>
            </a:r>
            <a:r>
              <a:rPr lang="en-GB" sz="1750" dirty="0">
                <a:solidFill>
                  <a:schemeClr val="bg1">
                    <a:lumMod val="50000"/>
                  </a:schemeClr>
                </a:solidFill>
              </a:rPr>
              <a:t>reduced considerably if we control for age, and if we look within the industries and occupations where ZHC are most prevalent, suggesting that factors other than the contract type are playing a very important role. Nevertheless, the </a:t>
            </a:r>
            <a:r>
              <a:rPr lang="en-GB" sz="1750" dirty="0" smtClean="0">
                <a:solidFill>
                  <a:schemeClr val="bg1">
                    <a:lumMod val="50000"/>
                  </a:schemeClr>
                </a:solidFill>
              </a:rPr>
              <a:t>pay differential between non-ZHC workers and ZHC workers remains significant within age groups, industries, at higher qualification levels and in the lowest occupational grouping</a:t>
            </a:r>
            <a:endParaRPr lang="en-GB" sz="1750"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26</a:t>
            </a:fld>
            <a:endParaRPr lang="en-US" dirty="0">
              <a:solidFill>
                <a:schemeClr val="bg1">
                  <a:lumMod val="50000"/>
                </a:schemeClr>
              </a:solidFill>
            </a:endParaRPr>
          </a:p>
        </p:txBody>
      </p:sp>
      <p:sp>
        <p:nvSpPr>
          <p:cNvPr id="8" name="TextBox 7"/>
          <p:cNvSpPr txBox="1">
            <a:spLocks noChangeArrowheads="1"/>
          </p:cNvSpPr>
          <p:nvPr/>
        </p:nvSpPr>
        <p:spPr bwMode="auto">
          <a:xfrm>
            <a:off x="-93661" y="249260"/>
            <a:ext cx="69945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smtClean="0">
                <a:solidFill>
                  <a:srgbClr val="6A9B9A"/>
                </a:solidFill>
              </a:rPr>
              <a:t>……………………………………………………………………………………………………..</a:t>
            </a:r>
            <a:endParaRPr lang="en-US" sz="2000" dirty="0">
              <a:solidFill>
                <a:srgbClr val="6A9B9A"/>
              </a:solidFill>
            </a:endParaRPr>
          </a:p>
        </p:txBody>
      </p:sp>
    </p:spTree>
    <p:extLst>
      <p:ext uri="{BB962C8B-B14F-4D97-AF65-F5344CB8AC3E}">
        <p14:creationId xmlns:p14="http://schemas.microsoft.com/office/powerpoint/2010/main" val="3219222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42863"/>
            <a:ext cx="8822116" cy="925046"/>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Notes on charts</a:t>
            </a:r>
            <a:endParaRPr lang="en-US" sz="2700" i="1" dirty="0">
              <a:solidFill>
                <a:srgbClr val="6A9B9A"/>
              </a:solidFill>
              <a:latin typeface="Georgia" pitchFamily="18" charset="0"/>
            </a:endParaRPr>
          </a:p>
        </p:txBody>
      </p:sp>
      <p:sp>
        <p:nvSpPr>
          <p:cNvPr id="4" name="Content Placeholder 5"/>
          <p:cNvSpPr>
            <a:spLocks noGrp="1"/>
          </p:cNvSpPr>
          <p:nvPr>
            <p:ph idx="1"/>
          </p:nvPr>
        </p:nvSpPr>
        <p:spPr>
          <a:xfrm>
            <a:off x="334368" y="750627"/>
            <a:ext cx="8509379" cy="5022376"/>
          </a:xfrm>
        </p:spPr>
        <p:txBody>
          <a:bodyPr/>
          <a:lstStyle/>
          <a:p>
            <a:r>
              <a:rPr lang="en-GB" sz="2200" dirty="0">
                <a:solidFill>
                  <a:schemeClr val="bg1">
                    <a:lumMod val="50000"/>
                  </a:schemeClr>
                </a:solidFill>
              </a:rPr>
              <a:t>Charts </a:t>
            </a:r>
            <a:r>
              <a:rPr lang="en-GB" sz="2200" dirty="0" smtClean="0">
                <a:solidFill>
                  <a:schemeClr val="bg1">
                    <a:lumMod val="50000"/>
                  </a:schemeClr>
                </a:solidFill>
              </a:rPr>
              <a:t>showing ‘</a:t>
            </a:r>
            <a:r>
              <a:rPr lang="en-GB" sz="2200" b="1" dirty="0" smtClean="0">
                <a:solidFill>
                  <a:schemeClr val="bg1">
                    <a:lumMod val="50000"/>
                  </a:schemeClr>
                </a:solidFill>
              </a:rPr>
              <a:t>ZHC workers as a proportion of all workers</a:t>
            </a:r>
            <a:r>
              <a:rPr lang="en-GB" sz="2200" dirty="0" smtClean="0">
                <a:solidFill>
                  <a:schemeClr val="bg1">
                    <a:lumMod val="50000"/>
                  </a:schemeClr>
                </a:solidFill>
              </a:rPr>
              <a:t>’ </a:t>
            </a:r>
            <a:r>
              <a:rPr lang="en-GB" sz="2200" dirty="0">
                <a:solidFill>
                  <a:schemeClr val="bg1">
                    <a:lumMod val="50000"/>
                  </a:schemeClr>
                </a:solidFill>
              </a:rPr>
              <a:t>display the percentage of all of those in employment – within each age band, </a:t>
            </a:r>
            <a:r>
              <a:rPr lang="en-GB" sz="2200" dirty="0" smtClean="0">
                <a:solidFill>
                  <a:schemeClr val="bg1">
                    <a:lumMod val="50000"/>
                  </a:schemeClr>
                </a:solidFill>
              </a:rPr>
              <a:t>industry, occupation </a:t>
            </a:r>
            <a:r>
              <a:rPr lang="en-GB" sz="2200" dirty="0">
                <a:solidFill>
                  <a:schemeClr val="bg1">
                    <a:lumMod val="50000"/>
                  </a:schemeClr>
                </a:solidFill>
              </a:rPr>
              <a:t>or highest qualification group – who are on a zero-hours contract. This is equivalent to the likelihood of being on a zero-hours contract in each </a:t>
            </a:r>
            <a:r>
              <a:rPr lang="en-GB" sz="2200" dirty="0" smtClean="0">
                <a:solidFill>
                  <a:schemeClr val="bg1">
                    <a:lumMod val="50000"/>
                  </a:schemeClr>
                </a:solidFill>
              </a:rPr>
              <a:t>age </a:t>
            </a:r>
            <a:r>
              <a:rPr lang="en-GB" sz="2200" dirty="0">
                <a:solidFill>
                  <a:schemeClr val="bg1">
                    <a:lumMod val="50000"/>
                  </a:schemeClr>
                </a:solidFill>
              </a:rPr>
              <a:t>band, industry or highest qualification group</a:t>
            </a:r>
          </a:p>
          <a:p>
            <a:endParaRPr lang="en-GB" sz="2200" dirty="0">
              <a:solidFill>
                <a:schemeClr val="bg1">
                  <a:lumMod val="50000"/>
                </a:schemeClr>
              </a:solidFill>
            </a:endParaRPr>
          </a:p>
          <a:p>
            <a:r>
              <a:rPr lang="en-GB" sz="2200" dirty="0">
                <a:solidFill>
                  <a:schemeClr val="bg1">
                    <a:lumMod val="50000"/>
                  </a:schemeClr>
                </a:solidFill>
              </a:rPr>
              <a:t>Charts showing the ‘</a:t>
            </a:r>
            <a:r>
              <a:rPr lang="en-GB" sz="2200" b="1" dirty="0">
                <a:solidFill>
                  <a:schemeClr val="bg1">
                    <a:lumMod val="50000"/>
                  </a:schemeClr>
                </a:solidFill>
              </a:rPr>
              <a:t>prevalence of ZHC and non-ZHC workers</a:t>
            </a:r>
            <a:r>
              <a:rPr lang="en-GB" sz="2200" dirty="0">
                <a:solidFill>
                  <a:schemeClr val="bg1">
                    <a:lumMod val="50000"/>
                  </a:schemeClr>
                </a:solidFill>
              </a:rPr>
              <a:t>’ display the proportion of all zero-hours contract workers that are in each age band, industry, occupation or highest qualification group. This is compared to the proportion of all those in employment who are not on zero-hours contracts in each of these groups. This is equivalent to the distribution of ZHCs (and non-ZHC employment) across age bands, industries or highest qualification groups</a:t>
            </a: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27</a:t>
            </a:fld>
            <a:endParaRPr lang="en-US" dirty="0">
              <a:solidFill>
                <a:schemeClr val="bg1">
                  <a:lumMod val="50000"/>
                </a:schemeClr>
              </a:solidFill>
            </a:endParaRPr>
          </a:p>
        </p:txBody>
      </p:sp>
      <p:sp>
        <p:nvSpPr>
          <p:cNvPr id="8" name="TextBox 7"/>
          <p:cNvSpPr txBox="1">
            <a:spLocks noChangeArrowheads="1"/>
          </p:cNvSpPr>
          <p:nvPr/>
        </p:nvSpPr>
        <p:spPr bwMode="auto">
          <a:xfrm>
            <a:off x="-93661" y="249260"/>
            <a:ext cx="69945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smtClean="0">
                <a:solidFill>
                  <a:srgbClr val="6A9B9A"/>
                </a:solidFill>
              </a:rPr>
              <a:t>……………………………………………………………………………………………………..</a:t>
            </a:r>
            <a:endParaRPr lang="en-US" sz="2000" dirty="0">
              <a:solidFill>
                <a:srgbClr val="6A9B9A"/>
              </a:solidFill>
            </a:endParaRPr>
          </a:p>
        </p:txBody>
      </p:sp>
    </p:spTree>
    <p:extLst>
      <p:ext uri="{BB962C8B-B14F-4D97-AF65-F5344CB8AC3E}">
        <p14:creationId xmlns:p14="http://schemas.microsoft.com/office/powerpoint/2010/main" val="3772232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67884"/>
            <a:ext cx="8709142" cy="4609334"/>
          </a:xfrm>
          <a:effectLst/>
        </p:spPr>
        <p:txBody>
          <a:bodyPr/>
          <a:lstStyle/>
          <a:p>
            <a:pPr algn="l"/>
            <a:endParaRPr lang="en-GB" sz="1100" b="1" i="1" dirty="0" smtClean="0">
              <a:solidFill>
                <a:schemeClr val="bg1">
                  <a:lumMod val="50000"/>
                </a:schemeClr>
              </a:solidFill>
            </a:endParaRPr>
          </a:p>
          <a:p>
            <a:pPr algn="l"/>
            <a:r>
              <a:rPr lang="en-GB" sz="5400" b="1" i="1" dirty="0" smtClean="0">
                <a:solidFill>
                  <a:schemeClr val="bg1">
                    <a:lumMod val="50000"/>
                  </a:schemeClr>
                </a:solidFill>
              </a:rPr>
              <a:t>Annex	</a:t>
            </a: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6" name="Content Placeholder 5"/>
          <p:cNvSpPr txBox="1">
            <a:spLocks/>
          </p:cNvSpPr>
          <p:nvPr/>
        </p:nvSpPr>
        <p:spPr>
          <a:xfrm>
            <a:off x="334368" y="2419350"/>
            <a:ext cx="8509379" cy="3544722"/>
          </a:xfrm>
          <a:prstGeom prst="rect">
            <a:avLst/>
          </a:prstGeom>
        </p:spPr>
        <p:txBody>
          <a:bodyPr/>
          <a:lstStyle>
            <a:lvl1pPr marL="0" indent="0" algn="ctr" defTabSz="457200"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S PGothic" pitchFamily="34" charset="-128"/>
                <a:cs typeface="ＭＳ Ｐゴシック" charset="0"/>
              </a:defRPr>
            </a:lvl1pPr>
            <a:lvl2pPr marL="457200" indent="0" algn="ctr" defTabSz="457200"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S PGothic" pitchFamily="34" charset="-128"/>
                <a:cs typeface="+mn-cs"/>
              </a:defRPr>
            </a:lvl2pPr>
            <a:lvl3pPr marL="914400" indent="0" algn="ctr" defTabSz="457200"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S PGothic" pitchFamily="34" charset="-128"/>
                <a:cs typeface="+mn-cs"/>
              </a:defRPr>
            </a:lvl3pPr>
            <a:lvl4pPr marL="13716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S PGothic" pitchFamily="34" charset="-128"/>
                <a:cs typeface="+mn-cs"/>
              </a:defRPr>
            </a:lvl4pPr>
            <a:lvl5pPr marL="18288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000" dirty="0" smtClean="0">
                <a:solidFill>
                  <a:schemeClr val="bg1">
                    <a:lumMod val="50000"/>
                  </a:schemeClr>
                </a:solidFill>
              </a:rPr>
              <a:t>This annex provides further detail on some features of the labour market experience of ZHC workers: levels of unionisation, underemployment and job search. These features are explored within different groups:</a:t>
            </a:r>
          </a:p>
          <a:p>
            <a:pPr marL="342900" indent="-342900" algn="l">
              <a:buFont typeface="Arial" panose="020B0604020202020204" pitchFamily="34" charset="0"/>
              <a:buChar char="•"/>
            </a:pPr>
            <a:r>
              <a:rPr lang="en-GB" sz="2000" dirty="0" smtClean="0">
                <a:solidFill>
                  <a:schemeClr val="bg1">
                    <a:lumMod val="50000"/>
                  </a:schemeClr>
                </a:solidFill>
              </a:rPr>
              <a:t>Age</a:t>
            </a:r>
          </a:p>
          <a:p>
            <a:pPr marL="342900" indent="-342900" algn="l">
              <a:buFont typeface="Arial" panose="020B0604020202020204" pitchFamily="34" charset="0"/>
              <a:buChar char="•"/>
            </a:pPr>
            <a:r>
              <a:rPr lang="en-GB" sz="2000" dirty="0" smtClean="0">
                <a:solidFill>
                  <a:schemeClr val="bg1">
                    <a:lumMod val="50000"/>
                  </a:schemeClr>
                </a:solidFill>
              </a:rPr>
              <a:t>Industry</a:t>
            </a:r>
          </a:p>
          <a:p>
            <a:pPr marL="342900" indent="-342900" algn="l">
              <a:buFont typeface="Arial" panose="020B0604020202020204" pitchFamily="34" charset="0"/>
              <a:buChar char="•"/>
            </a:pPr>
            <a:r>
              <a:rPr lang="en-GB" sz="2000" dirty="0" smtClean="0">
                <a:solidFill>
                  <a:schemeClr val="bg1">
                    <a:lumMod val="50000"/>
                  </a:schemeClr>
                </a:solidFill>
              </a:rPr>
              <a:t>Occupation</a:t>
            </a:r>
          </a:p>
          <a:p>
            <a:pPr marL="342900" indent="-342900" algn="l">
              <a:buFont typeface="Arial" panose="020B0604020202020204" pitchFamily="34" charset="0"/>
              <a:buChar char="•"/>
            </a:pPr>
            <a:r>
              <a:rPr lang="en-GB" sz="2000" dirty="0" smtClean="0">
                <a:solidFill>
                  <a:schemeClr val="bg1">
                    <a:lumMod val="50000"/>
                  </a:schemeClr>
                </a:solidFill>
              </a:rPr>
              <a:t>Highest qualification level</a:t>
            </a:r>
          </a:p>
        </p:txBody>
      </p:sp>
    </p:spTree>
    <p:extLst>
      <p:ext uri="{BB962C8B-B14F-4D97-AF65-F5344CB8AC3E}">
        <p14:creationId xmlns:p14="http://schemas.microsoft.com/office/powerpoint/2010/main" val="597181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95534"/>
            <a:ext cx="8835764" cy="872375"/>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Different rates of union membership between ZHC and non-ZHC workers are upheld within age groups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144464" y="4986803"/>
            <a:ext cx="6037261" cy="954107"/>
          </a:xfrm>
          <a:prstGeom prst="rect">
            <a:avLst/>
          </a:prstGeom>
          <a:noFill/>
        </p:spPr>
        <p:txBody>
          <a:bodyPr wrap="square" rtlCol="0">
            <a:spAutoFit/>
          </a:bodyPr>
          <a:lstStyle/>
          <a:p>
            <a:r>
              <a:rPr lang="en-GB" sz="1400" i="1" dirty="0" smtClean="0">
                <a:solidFill>
                  <a:schemeClr val="bg1">
                    <a:lumMod val="50000"/>
                  </a:schemeClr>
                </a:solidFill>
              </a:rPr>
              <a:t>Source: ONS, Labour Force Survey. Differences between ZHC and non-ZHC workers are significant at the 10% level. Ratios compare the proportion of non-ZHC workers with union membership to the proportion of ZHC workers with union membership within each age band</a:t>
            </a:r>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29</a:t>
            </a:fld>
            <a:endParaRPr lang="en-US" dirty="0">
              <a:solidFill>
                <a:schemeClr val="bg1">
                  <a:lumMod val="50000"/>
                </a:schemeClr>
              </a:solidFill>
            </a:endParaRPr>
          </a:p>
        </p:txBody>
      </p:sp>
      <p:sp>
        <p:nvSpPr>
          <p:cNvPr id="8" name="TextBox 7"/>
          <p:cNvSpPr txBox="1"/>
          <p:nvPr/>
        </p:nvSpPr>
        <p:spPr>
          <a:xfrm>
            <a:off x="6115050" y="1314803"/>
            <a:ext cx="2865177" cy="4524315"/>
          </a:xfrm>
          <a:prstGeom prst="rect">
            <a:avLst/>
          </a:prstGeom>
          <a:noFill/>
        </p:spPr>
        <p:txBody>
          <a:bodyPr wrap="square" rtlCol="0">
            <a:spAutoFit/>
          </a:bodyPr>
          <a:lstStyle/>
          <a:p>
            <a:pPr algn="r"/>
            <a:r>
              <a:rPr lang="en-GB" i="1" dirty="0" smtClean="0">
                <a:solidFill>
                  <a:schemeClr val="bg1">
                    <a:lumMod val="50000"/>
                  </a:schemeClr>
                </a:solidFill>
              </a:rPr>
              <a:t>The relative difference between the rates of union membership of ZHC and non-ZHC workers is similar within each age group to the ‘all ages’ difference</a:t>
            </a:r>
          </a:p>
          <a:p>
            <a:pPr algn="r"/>
            <a:endParaRPr lang="en-GB" i="1" dirty="0">
              <a:solidFill>
                <a:schemeClr val="bg1">
                  <a:lumMod val="50000"/>
                </a:schemeClr>
              </a:solidFill>
            </a:endParaRPr>
          </a:p>
          <a:p>
            <a:pPr algn="r"/>
            <a:r>
              <a:rPr lang="en-GB" i="1" dirty="0" smtClean="0">
                <a:solidFill>
                  <a:schemeClr val="bg1">
                    <a:lumMod val="50000"/>
                  </a:schemeClr>
                </a:solidFill>
              </a:rPr>
              <a:t>This suggests that the different age composition of the two groups (ZHCs are concentrated among younger workers) is not what’s driving the overall difference in levels of unionisation between ZHC and non-ZHC workers </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5" y="1314803"/>
            <a:ext cx="6120000" cy="36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663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42863"/>
            <a:ext cx="8822116" cy="925046"/>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Limitations of this analysis</a:t>
            </a:r>
            <a:endParaRPr lang="en-US" sz="2700" i="1" dirty="0">
              <a:solidFill>
                <a:srgbClr val="6A9B9A"/>
              </a:solidFill>
              <a:latin typeface="Georgia" pitchFamily="18" charset="0"/>
            </a:endParaRPr>
          </a:p>
        </p:txBody>
      </p:sp>
      <p:sp>
        <p:nvSpPr>
          <p:cNvPr id="4" name="Content Placeholder 5"/>
          <p:cNvSpPr>
            <a:spLocks noGrp="1"/>
          </p:cNvSpPr>
          <p:nvPr>
            <p:ph idx="1"/>
          </p:nvPr>
        </p:nvSpPr>
        <p:spPr>
          <a:xfrm>
            <a:off x="334368" y="717992"/>
            <a:ext cx="8509379" cy="5636530"/>
          </a:xfrm>
        </p:spPr>
        <p:txBody>
          <a:bodyPr/>
          <a:lstStyle/>
          <a:p>
            <a:r>
              <a:rPr lang="en-GB" sz="1700" dirty="0">
                <a:solidFill>
                  <a:schemeClr val="bg1">
                    <a:lumMod val="50000"/>
                  </a:schemeClr>
                </a:solidFill>
              </a:rPr>
              <a:t>When comparing ZHC and non-ZHC workers, we recognise that we are not comparing like with </a:t>
            </a:r>
            <a:r>
              <a:rPr lang="en-GB" sz="1700" dirty="0" smtClean="0">
                <a:solidFill>
                  <a:schemeClr val="bg1">
                    <a:lumMod val="50000"/>
                  </a:schemeClr>
                </a:solidFill>
              </a:rPr>
              <a:t>like. Just 2% of workers are on zero-hours contracts, making it statistically impossible to drill down to a level at which we are looking at truly equivalent workers. Instead, we consider differences based on age, industry, occupation and highest qualification level – presenting differences where we find them to be statistically significant to at least a 10% level</a:t>
            </a:r>
          </a:p>
          <a:p>
            <a:endParaRPr lang="en-GB" sz="400" dirty="0">
              <a:solidFill>
                <a:schemeClr val="bg1">
                  <a:lumMod val="50000"/>
                </a:schemeClr>
              </a:solidFill>
            </a:endParaRPr>
          </a:p>
          <a:p>
            <a:r>
              <a:rPr lang="en-GB" sz="1700" dirty="0" smtClean="0">
                <a:solidFill>
                  <a:schemeClr val="bg1">
                    <a:lumMod val="50000"/>
                  </a:schemeClr>
                </a:solidFill>
              </a:rPr>
              <a:t>This means that we are unable to isolate the impact of ZHCs on pay and labour market experiences. For example, a pay differential between ZHC and non-ZHC workers within a specific qualification level may simply reflect the concentration of ZHC workers, irrespective of qualification, in lower-paying sectors. The sample size is not large enough to consider both conditions at once. The reader should treat the findings as indicative of the pay differentials experienced by ZHC workers for a combination of reasons, rather than as evidence of a pay ‘penalty’ associated with ZHCs</a:t>
            </a:r>
          </a:p>
          <a:p>
            <a:endParaRPr lang="en-GB" sz="400" dirty="0">
              <a:solidFill>
                <a:schemeClr val="bg1">
                  <a:lumMod val="50000"/>
                </a:schemeClr>
              </a:solidFill>
            </a:endParaRPr>
          </a:p>
          <a:p>
            <a:r>
              <a:rPr lang="en-GB" sz="1700" dirty="0">
                <a:solidFill>
                  <a:schemeClr val="bg1">
                    <a:lumMod val="50000"/>
                  </a:schemeClr>
                </a:solidFill>
              </a:rPr>
              <a:t>The Labour Force Survey is thought to under-estimate ZHCs because it relies on self-declaration and not all workers realise the terms on which they are employed. The ONS will </a:t>
            </a:r>
            <a:r>
              <a:rPr lang="en-GB" sz="1700" dirty="0" smtClean="0">
                <a:solidFill>
                  <a:schemeClr val="bg1">
                    <a:lumMod val="50000"/>
                  </a:schemeClr>
                </a:solidFill>
              </a:rPr>
              <a:t>today </a:t>
            </a:r>
            <a:r>
              <a:rPr lang="en-GB" sz="1700" dirty="0">
                <a:solidFill>
                  <a:schemeClr val="bg1">
                    <a:lumMod val="50000"/>
                  </a:schemeClr>
                </a:solidFill>
              </a:rPr>
              <a:t>publish an alternate estimate of the number of workers on zero-hours contracts based on a survey of businesses rather than worker self-declaration. Nonetheless, the Labour Force Survey remains the best source from which to understand the characteristics of ZHC workers</a:t>
            </a: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3</a:t>
            </a:fld>
            <a:endParaRPr lang="en-US" dirty="0">
              <a:solidFill>
                <a:schemeClr val="bg1">
                  <a:lumMod val="50000"/>
                </a:schemeClr>
              </a:solidFill>
            </a:endParaRPr>
          </a:p>
        </p:txBody>
      </p:sp>
      <p:sp>
        <p:nvSpPr>
          <p:cNvPr id="8" name="TextBox 7"/>
          <p:cNvSpPr txBox="1">
            <a:spLocks noChangeArrowheads="1"/>
          </p:cNvSpPr>
          <p:nvPr/>
        </p:nvSpPr>
        <p:spPr bwMode="auto">
          <a:xfrm>
            <a:off x="-93661" y="249260"/>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Tree>
    <p:extLst>
      <p:ext uri="{BB962C8B-B14F-4D97-AF65-F5344CB8AC3E}">
        <p14:creationId xmlns:p14="http://schemas.microsoft.com/office/powerpoint/2010/main" val="13770746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257175"/>
            <a:ext cx="8835764" cy="710734"/>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And within the main ZHC industries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144465" y="4375421"/>
            <a:ext cx="5151436" cy="1815882"/>
          </a:xfrm>
          <a:prstGeom prst="rect">
            <a:avLst/>
          </a:prstGeom>
          <a:noFill/>
        </p:spPr>
        <p:txBody>
          <a:bodyPr wrap="square" rtlCol="0">
            <a:spAutoFit/>
          </a:bodyPr>
          <a:lstStyle/>
          <a:p>
            <a:r>
              <a:rPr lang="en-GB" sz="1400" i="1" dirty="0" smtClean="0">
                <a:solidFill>
                  <a:schemeClr val="bg1">
                    <a:lumMod val="50000"/>
                  </a:schemeClr>
                </a:solidFill>
              </a:rPr>
              <a:t>Source: ONS, Labour Force Survey. Differences between ZHC and non-ZHC workers are significant at the 10% level for all industries displayed. Only the three main ZHC industries are displayed here, which collectively account for more than half of ZHC </a:t>
            </a:r>
            <a:r>
              <a:rPr lang="en-GB" sz="1400" i="1" dirty="0">
                <a:solidFill>
                  <a:schemeClr val="bg1">
                    <a:lumMod val="50000"/>
                  </a:schemeClr>
                </a:solidFill>
              </a:rPr>
              <a:t>workers. Ratios compare the proportion of non-ZHC workers with union membership to the proportion of ZHC workers with union membership within each </a:t>
            </a:r>
            <a:r>
              <a:rPr lang="en-GB" sz="1400" i="1" dirty="0" smtClean="0">
                <a:solidFill>
                  <a:schemeClr val="bg1">
                    <a:lumMod val="50000"/>
                  </a:schemeClr>
                </a:solidFill>
              </a:rPr>
              <a:t>industry</a:t>
            </a:r>
            <a:endParaRPr lang="en-GB" sz="1400" i="1" dirty="0">
              <a:solidFill>
                <a:schemeClr val="bg1">
                  <a:lumMod val="50000"/>
                </a:schemeClr>
              </a:solidFill>
            </a:endParaRPr>
          </a:p>
          <a:p>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30</a:t>
            </a:fld>
            <a:endParaRPr lang="en-US" dirty="0">
              <a:solidFill>
                <a:schemeClr val="bg1">
                  <a:lumMod val="50000"/>
                </a:schemeClr>
              </a:solidFill>
            </a:endParaRPr>
          </a:p>
        </p:txBody>
      </p:sp>
      <p:sp>
        <p:nvSpPr>
          <p:cNvPr id="8" name="TextBox 7"/>
          <p:cNvSpPr txBox="1"/>
          <p:nvPr/>
        </p:nvSpPr>
        <p:spPr>
          <a:xfrm>
            <a:off x="5372100" y="1168287"/>
            <a:ext cx="3608128" cy="4524315"/>
          </a:xfrm>
          <a:prstGeom prst="rect">
            <a:avLst/>
          </a:prstGeom>
          <a:noFill/>
        </p:spPr>
        <p:txBody>
          <a:bodyPr wrap="square" rtlCol="0">
            <a:spAutoFit/>
          </a:bodyPr>
          <a:lstStyle/>
          <a:p>
            <a:pPr algn="r"/>
            <a:r>
              <a:rPr lang="en-GB" i="1" dirty="0" smtClean="0">
                <a:solidFill>
                  <a:schemeClr val="bg1">
                    <a:lumMod val="50000"/>
                  </a:schemeClr>
                </a:solidFill>
              </a:rPr>
              <a:t>The relative difference between the rates of union membership of ZHC and non-ZHC workers is similar within the three main ZHC industries to the overall difference, which suggests that the different industrial composition of the ZHC workforce is not what’s driving the overall difference in union membership</a:t>
            </a:r>
          </a:p>
          <a:p>
            <a:pPr algn="r"/>
            <a:endParaRPr lang="en-GB" i="1" dirty="0">
              <a:solidFill>
                <a:schemeClr val="bg1">
                  <a:lumMod val="50000"/>
                </a:schemeClr>
              </a:solidFill>
            </a:endParaRPr>
          </a:p>
          <a:p>
            <a:pPr algn="r"/>
            <a:r>
              <a:rPr lang="en-GB" i="1" dirty="0" smtClean="0">
                <a:solidFill>
                  <a:schemeClr val="bg1">
                    <a:lumMod val="50000"/>
                  </a:schemeClr>
                </a:solidFill>
              </a:rPr>
              <a:t>For example, although the hospitality sector has much lower union membership than the average, there remains a clear gap between unionisation of ZHC workers and non-ZHC workers within this industry</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3633"/>
            <a:ext cx="5544000" cy="332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845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95534"/>
            <a:ext cx="8835764" cy="872375"/>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Lower unionisation rates among ZHC workers are also upheld within the main ZHC occupational groups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144465" y="4623934"/>
            <a:ext cx="5903910" cy="1600438"/>
          </a:xfrm>
          <a:prstGeom prst="rect">
            <a:avLst/>
          </a:prstGeom>
          <a:noFill/>
        </p:spPr>
        <p:txBody>
          <a:bodyPr wrap="square" rtlCol="0">
            <a:spAutoFit/>
          </a:bodyPr>
          <a:lstStyle/>
          <a:p>
            <a:r>
              <a:rPr lang="en-GB" sz="1400" i="1" dirty="0" smtClean="0">
                <a:solidFill>
                  <a:schemeClr val="bg1">
                    <a:lumMod val="50000"/>
                  </a:schemeClr>
                </a:solidFill>
              </a:rPr>
              <a:t>Source: ONS, Labour Force Survey. Differences between ZHC and non-ZHC workers are significant at the 10% level for all occupational groups displayed. Only the two main ZHC occupations are displayed here, which collectively account for more than half of ZHC </a:t>
            </a:r>
            <a:r>
              <a:rPr lang="en-GB" sz="1400" i="1" dirty="0">
                <a:solidFill>
                  <a:schemeClr val="bg1">
                    <a:lumMod val="50000"/>
                  </a:schemeClr>
                </a:solidFill>
              </a:rPr>
              <a:t>workers. Ratios compare the proportion of non-ZHC workers with union membership to the proportion of ZHC workers with union membership within each </a:t>
            </a:r>
            <a:r>
              <a:rPr lang="en-GB" sz="1400" i="1" dirty="0" smtClean="0">
                <a:solidFill>
                  <a:schemeClr val="bg1">
                    <a:lumMod val="50000"/>
                  </a:schemeClr>
                </a:solidFill>
              </a:rPr>
              <a:t>occupational group</a:t>
            </a:r>
            <a:endParaRPr lang="en-GB" sz="1400" i="1" dirty="0">
              <a:solidFill>
                <a:schemeClr val="bg1">
                  <a:lumMod val="50000"/>
                </a:schemeClr>
              </a:solidFill>
            </a:endParaRPr>
          </a:p>
          <a:p>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31</a:t>
            </a:fld>
            <a:endParaRPr lang="en-US" dirty="0">
              <a:solidFill>
                <a:schemeClr val="bg1">
                  <a:lumMod val="50000"/>
                </a:schemeClr>
              </a:solidFill>
            </a:endParaRPr>
          </a:p>
        </p:txBody>
      </p:sp>
      <p:sp>
        <p:nvSpPr>
          <p:cNvPr id="8" name="TextBox 7"/>
          <p:cNvSpPr txBox="1"/>
          <p:nvPr/>
        </p:nvSpPr>
        <p:spPr>
          <a:xfrm>
            <a:off x="6124575" y="1168287"/>
            <a:ext cx="2855652" cy="4801314"/>
          </a:xfrm>
          <a:prstGeom prst="rect">
            <a:avLst/>
          </a:prstGeom>
          <a:noFill/>
        </p:spPr>
        <p:txBody>
          <a:bodyPr wrap="square" rtlCol="0">
            <a:spAutoFit/>
          </a:bodyPr>
          <a:lstStyle/>
          <a:p>
            <a:pPr algn="r"/>
            <a:r>
              <a:rPr lang="en-GB" i="1" dirty="0" smtClean="0">
                <a:solidFill>
                  <a:schemeClr val="bg1">
                    <a:lumMod val="50000"/>
                  </a:schemeClr>
                </a:solidFill>
              </a:rPr>
              <a:t>Proportionally lower rates of union membership among ZHC workers (compared to others in employment) are similar within the two main ZHC occupational groups to the overall difference</a:t>
            </a:r>
          </a:p>
          <a:p>
            <a:pPr algn="r"/>
            <a:endParaRPr lang="en-GB" i="1" dirty="0">
              <a:solidFill>
                <a:schemeClr val="bg1">
                  <a:lumMod val="50000"/>
                </a:schemeClr>
              </a:solidFill>
            </a:endParaRPr>
          </a:p>
          <a:p>
            <a:pPr algn="r"/>
            <a:r>
              <a:rPr lang="en-GB" i="1" dirty="0" smtClean="0">
                <a:solidFill>
                  <a:schemeClr val="bg1">
                    <a:lumMod val="50000"/>
                  </a:schemeClr>
                </a:solidFill>
              </a:rPr>
              <a:t>This suggests that the different composition of the ZHC workforce (ZHC workers are concentrated in occupations at the lower end of the hierarchy) is not what’s driving the overall difference in union membership</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5" y="1167934"/>
            <a:ext cx="5760000" cy="34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2091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95534"/>
            <a:ext cx="8656638" cy="872375"/>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And when comparing workers with the same qualifications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144463" y="4623934"/>
            <a:ext cx="5980110" cy="1600438"/>
          </a:xfrm>
          <a:prstGeom prst="rect">
            <a:avLst/>
          </a:prstGeom>
          <a:noFill/>
        </p:spPr>
        <p:txBody>
          <a:bodyPr wrap="square" rtlCol="0">
            <a:spAutoFit/>
          </a:bodyPr>
          <a:lstStyle/>
          <a:p>
            <a:r>
              <a:rPr lang="en-GB" sz="1400" i="1" dirty="0" smtClean="0">
                <a:solidFill>
                  <a:schemeClr val="bg1">
                    <a:lumMod val="50000"/>
                  </a:schemeClr>
                </a:solidFill>
              </a:rPr>
              <a:t>Source: ONS, Labour Force Survey. Differences between ZHC and non-ZHC workers are significant at the 10% level for all qualification levels displayed. Only the three main ZHC qualification levels are displayed here, which collectively account for more than half of ZHC </a:t>
            </a:r>
            <a:r>
              <a:rPr lang="en-GB" sz="1400" i="1" dirty="0">
                <a:solidFill>
                  <a:schemeClr val="bg1">
                    <a:lumMod val="50000"/>
                  </a:schemeClr>
                </a:solidFill>
              </a:rPr>
              <a:t>workers. Ratios compare the proportion of non-ZHC workers with union membership to the proportion of ZHC workers with union membership within </a:t>
            </a:r>
            <a:r>
              <a:rPr lang="en-GB" sz="1400" i="1" dirty="0" smtClean="0">
                <a:solidFill>
                  <a:schemeClr val="bg1">
                    <a:lumMod val="50000"/>
                  </a:schemeClr>
                </a:solidFill>
              </a:rPr>
              <a:t>each qualification level</a:t>
            </a:r>
            <a:endParaRPr lang="en-GB" sz="1400" i="1" dirty="0">
              <a:solidFill>
                <a:schemeClr val="bg1">
                  <a:lumMod val="50000"/>
                </a:schemeClr>
              </a:solidFill>
            </a:endParaRPr>
          </a:p>
          <a:p>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32</a:t>
            </a:fld>
            <a:endParaRPr lang="en-US" dirty="0">
              <a:solidFill>
                <a:schemeClr val="bg1">
                  <a:lumMod val="50000"/>
                </a:schemeClr>
              </a:solidFill>
            </a:endParaRPr>
          </a:p>
        </p:txBody>
      </p:sp>
      <p:sp>
        <p:nvSpPr>
          <p:cNvPr id="8" name="TextBox 7"/>
          <p:cNvSpPr txBox="1"/>
          <p:nvPr/>
        </p:nvSpPr>
        <p:spPr>
          <a:xfrm>
            <a:off x="6124575" y="1270079"/>
            <a:ext cx="2855652" cy="4524315"/>
          </a:xfrm>
          <a:prstGeom prst="rect">
            <a:avLst/>
          </a:prstGeom>
          <a:noFill/>
        </p:spPr>
        <p:txBody>
          <a:bodyPr wrap="square" rtlCol="0">
            <a:spAutoFit/>
          </a:bodyPr>
          <a:lstStyle/>
          <a:p>
            <a:pPr algn="r"/>
            <a:r>
              <a:rPr lang="en-GB" i="1" dirty="0" smtClean="0">
                <a:solidFill>
                  <a:schemeClr val="bg1">
                    <a:lumMod val="50000"/>
                  </a:schemeClr>
                </a:solidFill>
              </a:rPr>
              <a:t>Proportionally lower rates of union membership among ZHC workers (compared to others in employment) are similar to the overall difference within the three most common ZHC highest qualification levels</a:t>
            </a:r>
          </a:p>
          <a:p>
            <a:pPr algn="r"/>
            <a:endParaRPr lang="en-GB" i="1" dirty="0">
              <a:solidFill>
                <a:schemeClr val="bg1">
                  <a:lumMod val="50000"/>
                </a:schemeClr>
              </a:solidFill>
            </a:endParaRPr>
          </a:p>
          <a:p>
            <a:pPr algn="r"/>
            <a:r>
              <a:rPr lang="en-GB" i="1" dirty="0" smtClean="0">
                <a:solidFill>
                  <a:schemeClr val="bg1">
                    <a:lumMod val="50000"/>
                  </a:schemeClr>
                </a:solidFill>
              </a:rPr>
              <a:t>This suggests that the composition of the ZHC workforce by qualification level is not what’s driving the overall difference in union membership between ZHC and non-ZHC workers</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5" y="1167934"/>
            <a:ext cx="5760000" cy="34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3420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95534"/>
            <a:ext cx="8835764" cy="872375"/>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Differences in rates of underemployment between ZHC and non-ZHC workers are similar within age groups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144464" y="4859324"/>
            <a:ext cx="6037261" cy="1169551"/>
          </a:xfrm>
          <a:prstGeom prst="rect">
            <a:avLst/>
          </a:prstGeom>
          <a:noFill/>
        </p:spPr>
        <p:txBody>
          <a:bodyPr wrap="square" rtlCol="0">
            <a:spAutoFit/>
          </a:bodyPr>
          <a:lstStyle/>
          <a:p>
            <a:r>
              <a:rPr lang="en-GB" sz="1400" i="1" dirty="0" smtClean="0">
                <a:solidFill>
                  <a:schemeClr val="bg1">
                    <a:lumMod val="50000"/>
                  </a:schemeClr>
                </a:solidFill>
              </a:rPr>
              <a:t>Source: ONS, Labour Force Survey. Differences between ZHC and non-ZHC workers are significant at the 10% </a:t>
            </a:r>
            <a:r>
              <a:rPr lang="en-GB" sz="1400" i="1" dirty="0">
                <a:solidFill>
                  <a:schemeClr val="bg1">
                    <a:lumMod val="50000"/>
                  </a:schemeClr>
                </a:solidFill>
              </a:rPr>
              <a:t>level. Ratios compare the proportion of </a:t>
            </a:r>
            <a:r>
              <a:rPr lang="en-GB" sz="1400" i="1" dirty="0" smtClean="0">
                <a:solidFill>
                  <a:schemeClr val="bg1">
                    <a:lumMod val="50000"/>
                  </a:schemeClr>
                </a:solidFill>
              </a:rPr>
              <a:t>ZHC </a:t>
            </a:r>
            <a:r>
              <a:rPr lang="en-GB" sz="1400" i="1" dirty="0">
                <a:solidFill>
                  <a:schemeClr val="bg1">
                    <a:lumMod val="50000"/>
                  </a:schemeClr>
                </a:solidFill>
              </a:rPr>
              <a:t>workers </a:t>
            </a:r>
            <a:r>
              <a:rPr lang="en-GB" sz="1400" i="1" dirty="0" smtClean="0">
                <a:solidFill>
                  <a:schemeClr val="bg1">
                    <a:lumMod val="50000"/>
                  </a:schemeClr>
                </a:solidFill>
              </a:rPr>
              <a:t>who are underemployed to </a:t>
            </a:r>
            <a:r>
              <a:rPr lang="en-GB" sz="1400" i="1" dirty="0">
                <a:solidFill>
                  <a:schemeClr val="bg1">
                    <a:lumMod val="50000"/>
                  </a:schemeClr>
                </a:solidFill>
              </a:rPr>
              <a:t>the proportion of </a:t>
            </a:r>
            <a:r>
              <a:rPr lang="en-GB" sz="1400" i="1" dirty="0" smtClean="0">
                <a:solidFill>
                  <a:schemeClr val="bg1">
                    <a:lumMod val="50000"/>
                  </a:schemeClr>
                </a:solidFill>
              </a:rPr>
              <a:t>non-ZHC </a:t>
            </a:r>
            <a:r>
              <a:rPr lang="en-GB" sz="1400" i="1" dirty="0">
                <a:solidFill>
                  <a:schemeClr val="bg1">
                    <a:lumMod val="50000"/>
                  </a:schemeClr>
                </a:solidFill>
              </a:rPr>
              <a:t>workers </a:t>
            </a:r>
            <a:r>
              <a:rPr lang="en-GB" sz="1400" i="1" dirty="0" smtClean="0">
                <a:solidFill>
                  <a:schemeClr val="bg1">
                    <a:lumMod val="50000"/>
                  </a:schemeClr>
                </a:solidFill>
              </a:rPr>
              <a:t>who are underemployed </a:t>
            </a:r>
            <a:r>
              <a:rPr lang="en-GB" sz="1400" i="1" dirty="0">
                <a:solidFill>
                  <a:schemeClr val="bg1">
                    <a:lumMod val="50000"/>
                  </a:schemeClr>
                </a:solidFill>
              </a:rPr>
              <a:t>within each age band</a:t>
            </a:r>
          </a:p>
          <a:p>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33</a:t>
            </a:fld>
            <a:endParaRPr lang="en-US" dirty="0">
              <a:solidFill>
                <a:schemeClr val="bg1">
                  <a:lumMod val="50000"/>
                </a:schemeClr>
              </a:solidFill>
            </a:endParaRPr>
          </a:p>
        </p:txBody>
      </p:sp>
      <p:sp>
        <p:nvSpPr>
          <p:cNvPr id="8" name="TextBox 7"/>
          <p:cNvSpPr txBox="1"/>
          <p:nvPr/>
        </p:nvSpPr>
        <p:spPr>
          <a:xfrm>
            <a:off x="6038851" y="1095728"/>
            <a:ext cx="2941376" cy="4801314"/>
          </a:xfrm>
          <a:prstGeom prst="rect">
            <a:avLst/>
          </a:prstGeom>
          <a:noFill/>
        </p:spPr>
        <p:txBody>
          <a:bodyPr wrap="square" rtlCol="0">
            <a:spAutoFit/>
          </a:bodyPr>
          <a:lstStyle/>
          <a:p>
            <a:pPr algn="r"/>
            <a:r>
              <a:rPr lang="en-GB" i="1" dirty="0" smtClean="0">
                <a:solidFill>
                  <a:schemeClr val="bg1">
                    <a:lumMod val="50000"/>
                  </a:schemeClr>
                </a:solidFill>
              </a:rPr>
              <a:t>The relative difference between the rates of underemployment of ZHC and non-ZHC workers is similar within each age group to the ‘all ages’ difference, although the margin of difference is smaller for young people</a:t>
            </a:r>
          </a:p>
          <a:p>
            <a:pPr algn="r"/>
            <a:endParaRPr lang="en-GB" i="1" dirty="0">
              <a:solidFill>
                <a:schemeClr val="bg1">
                  <a:lumMod val="50000"/>
                </a:schemeClr>
              </a:solidFill>
            </a:endParaRPr>
          </a:p>
          <a:p>
            <a:pPr algn="r"/>
            <a:r>
              <a:rPr lang="en-GB" i="1" dirty="0" smtClean="0">
                <a:solidFill>
                  <a:schemeClr val="bg1">
                    <a:lumMod val="50000"/>
                  </a:schemeClr>
                </a:solidFill>
              </a:rPr>
              <a:t>This suggests that the different age composition of the two groups may explain some, but not all, of the overall difference in underemployment between ZHC and non-ZHC workers </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5" y="1192417"/>
            <a:ext cx="6120000" cy="366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343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285750"/>
            <a:ext cx="8835764" cy="682159"/>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And within the main ZHC industries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144463" y="4593016"/>
            <a:ext cx="6008687" cy="1600438"/>
          </a:xfrm>
          <a:prstGeom prst="rect">
            <a:avLst/>
          </a:prstGeom>
          <a:noFill/>
        </p:spPr>
        <p:txBody>
          <a:bodyPr wrap="square" rtlCol="0">
            <a:spAutoFit/>
          </a:bodyPr>
          <a:lstStyle/>
          <a:p>
            <a:r>
              <a:rPr lang="en-GB" sz="1400" i="1" dirty="0" smtClean="0">
                <a:solidFill>
                  <a:schemeClr val="bg1">
                    <a:lumMod val="50000"/>
                  </a:schemeClr>
                </a:solidFill>
              </a:rPr>
              <a:t>Source: ONS, Labour Force Survey. Differences between ZHC and non-ZHC workers are significant at the 10% level for all industries displayed. Only the three main ZHC industries are displayed here, which collectively account for more than half of ZHC </a:t>
            </a:r>
            <a:r>
              <a:rPr lang="en-GB" sz="1400" i="1" dirty="0">
                <a:solidFill>
                  <a:schemeClr val="bg1">
                    <a:lumMod val="50000"/>
                  </a:schemeClr>
                </a:solidFill>
              </a:rPr>
              <a:t>workers. Ratios compare the proportion of ZHC workers who are underemployed to the proportion of non-ZHC workers who are underemployed within each </a:t>
            </a:r>
            <a:r>
              <a:rPr lang="en-GB" sz="1400" i="1" dirty="0" smtClean="0">
                <a:solidFill>
                  <a:schemeClr val="bg1">
                    <a:lumMod val="50000"/>
                  </a:schemeClr>
                </a:solidFill>
              </a:rPr>
              <a:t>industry</a:t>
            </a:r>
            <a:endParaRPr lang="en-GB" sz="1400" i="1" dirty="0">
              <a:solidFill>
                <a:schemeClr val="bg1">
                  <a:lumMod val="50000"/>
                </a:schemeClr>
              </a:solidFill>
            </a:endParaRPr>
          </a:p>
          <a:p>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34</a:t>
            </a:fld>
            <a:endParaRPr lang="en-US" dirty="0">
              <a:solidFill>
                <a:schemeClr val="bg1">
                  <a:lumMod val="50000"/>
                </a:schemeClr>
              </a:solidFill>
            </a:endParaRPr>
          </a:p>
        </p:txBody>
      </p:sp>
      <p:sp>
        <p:nvSpPr>
          <p:cNvPr id="8" name="TextBox 7"/>
          <p:cNvSpPr txBox="1"/>
          <p:nvPr/>
        </p:nvSpPr>
        <p:spPr>
          <a:xfrm>
            <a:off x="6153150" y="1615962"/>
            <a:ext cx="2827077" cy="3416320"/>
          </a:xfrm>
          <a:prstGeom prst="rect">
            <a:avLst/>
          </a:prstGeom>
          <a:noFill/>
        </p:spPr>
        <p:txBody>
          <a:bodyPr wrap="square" rtlCol="0">
            <a:spAutoFit/>
          </a:bodyPr>
          <a:lstStyle/>
          <a:p>
            <a:pPr algn="r"/>
            <a:r>
              <a:rPr lang="en-GB" i="1" dirty="0" smtClean="0">
                <a:solidFill>
                  <a:schemeClr val="bg1">
                    <a:lumMod val="50000"/>
                  </a:schemeClr>
                </a:solidFill>
              </a:rPr>
              <a:t>The difference between the rates of underemployment of ZHC and non-ZHC workers remains when looking within the three main ZHC industries, which suggests that the different industrial composition of the ZHC workforce is not what’s driving the overall difference in union membership</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67934"/>
            <a:ext cx="5760000" cy="34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29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95534"/>
            <a:ext cx="8835764" cy="872375"/>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The relationship continues to hold within the main ZHC occupational groups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144465" y="4494334"/>
            <a:ext cx="5903910" cy="1600438"/>
          </a:xfrm>
          <a:prstGeom prst="rect">
            <a:avLst/>
          </a:prstGeom>
          <a:noFill/>
        </p:spPr>
        <p:txBody>
          <a:bodyPr wrap="square" rtlCol="0">
            <a:spAutoFit/>
          </a:bodyPr>
          <a:lstStyle/>
          <a:p>
            <a:r>
              <a:rPr lang="en-GB" sz="1400" i="1" dirty="0" smtClean="0">
                <a:solidFill>
                  <a:schemeClr val="bg1">
                    <a:lumMod val="50000"/>
                  </a:schemeClr>
                </a:solidFill>
              </a:rPr>
              <a:t>Source: ONS, Labour Force Survey. Differences between ZHC and non-ZHC workers are significant at the 10% level for all occupational groups displayed. Only the two main ZHC occupations are displayed here, which collectively account for more than half of ZHC </a:t>
            </a:r>
            <a:r>
              <a:rPr lang="en-GB" sz="1400" i="1" dirty="0">
                <a:solidFill>
                  <a:schemeClr val="bg1">
                    <a:lumMod val="50000"/>
                  </a:schemeClr>
                </a:solidFill>
              </a:rPr>
              <a:t>workers. Ratios compare the proportion of ZHC workers who are underemployed to the proportion of non-ZHC workers who are underemployed within each </a:t>
            </a:r>
            <a:r>
              <a:rPr lang="en-GB" sz="1400" i="1" dirty="0" smtClean="0">
                <a:solidFill>
                  <a:schemeClr val="bg1">
                    <a:lumMod val="50000"/>
                  </a:schemeClr>
                </a:solidFill>
              </a:rPr>
              <a:t>occupational group</a:t>
            </a:r>
            <a:endParaRPr lang="en-GB" sz="1400" i="1" dirty="0">
              <a:solidFill>
                <a:schemeClr val="bg1">
                  <a:lumMod val="50000"/>
                </a:schemeClr>
              </a:solidFill>
            </a:endParaRPr>
          </a:p>
          <a:p>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35</a:t>
            </a:fld>
            <a:endParaRPr lang="en-US" dirty="0">
              <a:solidFill>
                <a:schemeClr val="bg1">
                  <a:lumMod val="50000"/>
                </a:schemeClr>
              </a:solidFill>
            </a:endParaRPr>
          </a:p>
        </p:txBody>
      </p:sp>
      <p:sp>
        <p:nvSpPr>
          <p:cNvPr id="8" name="TextBox 7"/>
          <p:cNvSpPr txBox="1"/>
          <p:nvPr/>
        </p:nvSpPr>
        <p:spPr>
          <a:xfrm>
            <a:off x="5591176" y="1145243"/>
            <a:ext cx="3389052" cy="4801314"/>
          </a:xfrm>
          <a:prstGeom prst="rect">
            <a:avLst/>
          </a:prstGeom>
          <a:noFill/>
        </p:spPr>
        <p:txBody>
          <a:bodyPr wrap="square" rtlCol="0">
            <a:spAutoFit/>
          </a:bodyPr>
          <a:lstStyle/>
          <a:p>
            <a:pPr algn="r"/>
            <a:r>
              <a:rPr lang="en-GB" i="1" dirty="0" smtClean="0">
                <a:solidFill>
                  <a:schemeClr val="bg1">
                    <a:lumMod val="50000"/>
                  </a:schemeClr>
                </a:solidFill>
              </a:rPr>
              <a:t>Higher rates of underemployment among ZHC workers (compared to others in employment) are present within the two main ZHC occupational groups, although the gap is smaller than the overall difference</a:t>
            </a:r>
          </a:p>
          <a:p>
            <a:pPr algn="r"/>
            <a:endParaRPr lang="en-GB" i="1" dirty="0">
              <a:solidFill>
                <a:schemeClr val="bg1">
                  <a:lumMod val="50000"/>
                </a:schemeClr>
              </a:solidFill>
            </a:endParaRPr>
          </a:p>
          <a:p>
            <a:pPr algn="r"/>
            <a:r>
              <a:rPr lang="en-GB" i="1" dirty="0" smtClean="0">
                <a:solidFill>
                  <a:schemeClr val="bg1">
                    <a:lumMod val="50000"/>
                  </a:schemeClr>
                </a:solidFill>
              </a:rPr>
              <a:t>This suggests that the different composition of the ZHC workforce (ZHC workers are concentrated in occupations at the lower end of the hierarchy) may explain some, but not all, of the overall difference in underemployment levels between ZHC and non-ZHC workers</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34" y="1167934"/>
            <a:ext cx="5544000" cy="332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68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2" y="266700"/>
            <a:ext cx="8835765" cy="701209"/>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And when comparing those with the same qualifications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144465" y="4547734"/>
            <a:ext cx="5980110" cy="1600438"/>
          </a:xfrm>
          <a:prstGeom prst="rect">
            <a:avLst/>
          </a:prstGeom>
          <a:noFill/>
        </p:spPr>
        <p:txBody>
          <a:bodyPr wrap="square" rtlCol="0">
            <a:spAutoFit/>
          </a:bodyPr>
          <a:lstStyle/>
          <a:p>
            <a:r>
              <a:rPr lang="en-GB" sz="1400" i="1" dirty="0" smtClean="0">
                <a:solidFill>
                  <a:schemeClr val="bg1">
                    <a:lumMod val="50000"/>
                  </a:schemeClr>
                </a:solidFill>
              </a:rPr>
              <a:t>Source: ONS, Labour Force Survey. Differences between ZHC and non-ZHC workers are significant at the 10% level for all qualification levels displayed. Only the three main ZHC qualification levels are displayed here, which collectively account for more than half of ZHC </a:t>
            </a:r>
            <a:r>
              <a:rPr lang="en-GB" sz="1400" i="1" dirty="0">
                <a:solidFill>
                  <a:schemeClr val="bg1">
                    <a:lumMod val="50000"/>
                  </a:schemeClr>
                </a:solidFill>
              </a:rPr>
              <a:t>workers. </a:t>
            </a:r>
            <a:r>
              <a:rPr lang="en-GB" sz="1400" i="1" dirty="0" smtClean="0">
                <a:solidFill>
                  <a:schemeClr val="bg1">
                    <a:lumMod val="50000"/>
                  </a:schemeClr>
                </a:solidFill>
              </a:rPr>
              <a:t>Ratios </a:t>
            </a:r>
            <a:r>
              <a:rPr lang="en-GB" sz="1400" i="1" dirty="0">
                <a:solidFill>
                  <a:schemeClr val="bg1">
                    <a:lumMod val="50000"/>
                  </a:schemeClr>
                </a:solidFill>
              </a:rPr>
              <a:t>compare the proportion of ZHC workers who are underemployed to the proportion of non-ZHC workers who are underemployed within each </a:t>
            </a:r>
            <a:r>
              <a:rPr lang="en-GB" sz="1400" i="1" dirty="0" smtClean="0">
                <a:solidFill>
                  <a:schemeClr val="bg1">
                    <a:lumMod val="50000"/>
                  </a:schemeClr>
                </a:solidFill>
              </a:rPr>
              <a:t>qualification level</a:t>
            </a:r>
            <a:endParaRPr lang="en-GB" sz="1400" i="1" dirty="0">
              <a:solidFill>
                <a:schemeClr val="bg1">
                  <a:lumMod val="50000"/>
                </a:schemeClr>
              </a:solidFill>
            </a:endParaRPr>
          </a:p>
          <a:p>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36</a:t>
            </a:fld>
            <a:endParaRPr lang="en-US" dirty="0">
              <a:solidFill>
                <a:schemeClr val="bg1">
                  <a:lumMod val="50000"/>
                </a:schemeClr>
              </a:solidFill>
            </a:endParaRPr>
          </a:p>
        </p:txBody>
      </p:sp>
      <p:sp>
        <p:nvSpPr>
          <p:cNvPr id="8" name="TextBox 7"/>
          <p:cNvSpPr txBox="1"/>
          <p:nvPr/>
        </p:nvSpPr>
        <p:spPr>
          <a:xfrm>
            <a:off x="6124575" y="1270079"/>
            <a:ext cx="2855652" cy="4524315"/>
          </a:xfrm>
          <a:prstGeom prst="rect">
            <a:avLst/>
          </a:prstGeom>
          <a:noFill/>
        </p:spPr>
        <p:txBody>
          <a:bodyPr wrap="square" rtlCol="0">
            <a:spAutoFit/>
          </a:bodyPr>
          <a:lstStyle/>
          <a:p>
            <a:pPr algn="r"/>
            <a:r>
              <a:rPr lang="en-GB" i="1" dirty="0" smtClean="0">
                <a:solidFill>
                  <a:schemeClr val="bg1">
                    <a:lumMod val="50000"/>
                  </a:schemeClr>
                </a:solidFill>
              </a:rPr>
              <a:t>Proportionally higher rates of underemployment among ZHC workers (compared to others in employment) are similar to the overall difference within the three most common ZHC highest qualification levels</a:t>
            </a:r>
          </a:p>
          <a:p>
            <a:pPr algn="r"/>
            <a:endParaRPr lang="en-GB" i="1" dirty="0">
              <a:solidFill>
                <a:schemeClr val="bg1">
                  <a:lumMod val="50000"/>
                </a:schemeClr>
              </a:solidFill>
            </a:endParaRPr>
          </a:p>
          <a:p>
            <a:pPr algn="r"/>
            <a:r>
              <a:rPr lang="en-GB" i="1" dirty="0" smtClean="0">
                <a:solidFill>
                  <a:schemeClr val="bg1">
                    <a:lumMod val="50000"/>
                  </a:schemeClr>
                </a:solidFill>
              </a:rPr>
              <a:t>This suggests that the composition of the ZHC workforce by qualification level is not what’s driving the overall difference in underemployment between ZHC and non-ZHC workers</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5" y="1091734"/>
            <a:ext cx="5760000" cy="34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1447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95534"/>
            <a:ext cx="8835764" cy="872375"/>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Differences in job search rates between ZHC and non-ZHC workers are similar within age groups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144463" y="4819492"/>
            <a:ext cx="6037261" cy="1384995"/>
          </a:xfrm>
          <a:prstGeom prst="rect">
            <a:avLst/>
          </a:prstGeom>
          <a:noFill/>
        </p:spPr>
        <p:txBody>
          <a:bodyPr wrap="square" rtlCol="0">
            <a:spAutoFit/>
          </a:bodyPr>
          <a:lstStyle/>
          <a:p>
            <a:r>
              <a:rPr lang="en-GB" sz="1400" i="1" dirty="0" smtClean="0">
                <a:solidFill>
                  <a:schemeClr val="bg1">
                    <a:lumMod val="50000"/>
                  </a:schemeClr>
                </a:solidFill>
              </a:rPr>
              <a:t>Source: ONS, Labour Force Survey. Differences between ZHC and non-ZHC workers are significant at the 10% level. </a:t>
            </a:r>
            <a:r>
              <a:rPr lang="en-GB" sz="1400" i="1" dirty="0">
                <a:solidFill>
                  <a:schemeClr val="bg1">
                    <a:lumMod val="50000"/>
                  </a:schemeClr>
                </a:solidFill>
              </a:rPr>
              <a:t>Ratios compare the proportion of ZHC workers who </a:t>
            </a:r>
            <a:r>
              <a:rPr lang="en-GB" sz="1400" i="1" dirty="0" smtClean="0">
                <a:solidFill>
                  <a:schemeClr val="bg1">
                    <a:lumMod val="50000"/>
                  </a:schemeClr>
                </a:solidFill>
              </a:rPr>
              <a:t>are searching for a different or additional job to </a:t>
            </a:r>
            <a:r>
              <a:rPr lang="en-GB" sz="1400" i="1" dirty="0">
                <a:solidFill>
                  <a:schemeClr val="bg1">
                    <a:lumMod val="50000"/>
                  </a:schemeClr>
                </a:solidFill>
              </a:rPr>
              <a:t>the proportion of non-ZHC workers who are </a:t>
            </a:r>
            <a:r>
              <a:rPr lang="en-GB" sz="1400" i="1" dirty="0" smtClean="0">
                <a:solidFill>
                  <a:schemeClr val="bg1">
                    <a:lumMod val="50000"/>
                  </a:schemeClr>
                </a:solidFill>
              </a:rPr>
              <a:t>searching for a different or additional job within </a:t>
            </a:r>
            <a:r>
              <a:rPr lang="en-GB" sz="1400" i="1" dirty="0">
                <a:solidFill>
                  <a:schemeClr val="bg1">
                    <a:lumMod val="50000"/>
                  </a:schemeClr>
                </a:solidFill>
              </a:rPr>
              <a:t>each age band</a:t>
            </a:r>
          </a:p>
          <a:p>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37</a:t>
            </a:fld>
            <a:endParaRPr lang="en-US" dirty="0">
              <a:solidFill>
                <a:schemeClr val="bg1">
                  <a:lumMod val="50000"/>
                </a:schemeClr>
              </a:solidFill>
            </a:endParaRPr>
          </a:p>
        </p:txBody>
      </p:sp>
      <p:sp>
        <p:nvSpPr>
          <p:cNvPr id="8" name="TextBox 7"/>
          <p:cNvSpPr txBox="1"/>
          <p:nvPr/>
        </p:nvSpPr>
        <p:spPr>
          <a:xfrm>
            <a:off x="6305550" y="1385003"/>
            <a:ext cx="2674677" cy="4247317"/>
          </a:xfrm>
          <a:prstGeom prst="rect">
            <a:avLst/>
          </a:prstGeom>
          <a:noFill/>
        </p:spPr>
        <p:txBody>
          <a:bodyPr wrap="square" rtlCol="0">
            <a:spAutoFit/>
          </a:bodyPr>
          <a:lstStyle/>
          <a:p>
            <a:pPr algn="r"/>
            <a:r>
              <a:rPr lang="en-GB" i="1" dirty="0" smtClean="0">
                <a:solidFill>
                  <a:schemeClr val="bg1">
                    <a:lumMod val="50000"/>
                  </a:schemeClr>
                </a:solidFill>
              </a:rPr>
              <a:t>The difference between the proportion of ZHC and non-ZHC workers looking for a different or additional job is similar within each age group to the ‘all ages’ difference </a:t>
            </a:r>
          </a:p>
          <a:p>
            <a:pPr algn="r"/>
            <a:endParaRPr lang="en-GB" i="1" dirty="0">
              <a:solidFill>
                <a:schemeClr val="bg1">
                  <a:lumMod val="50000"/>
                </a:schemeClr>
              </a:solidFill>
            </a:endParaRPr>
          </a:p>
          <a:p>
            <a:pPr algn="r"/>
            <a:r>
              <a:rPr lang="en-GB" i="1" dirty="0" smtClean="0">
                <a:solidFill>
                  <a:schemeClr val="bg1">
                    <a:lumMod val="50000"/>
                  </a:schemeClr>
                </a:solidFill>
              </a:rPr>
              <a:t>This suggests that the different age composition of the two groups explains little  of the overall difference in job search rates between ZHC and non-ZHC workers </a:t>
            </a:r>
          </a:p>
        </p:txBody>
      </p:sp>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167934"/>
            <a:ext cx="6120000" cy="36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4451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247650"/>
            <a:ext cx="8835764" cy="720259"/>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And within the main ZHC industries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144463" y="4639909"/>
            <a:ext cx="6008687" cy="1600438"/>
          </a:xfrm>
          <a:prstGeom prst="rect">
            <a:avLst/>
          </a:prstGeom>
          <a:noFill/>
        </p:spPr>
        <p:txBody>
          <a:bodyPr wrap="square" rtlCol="0">
            <a:spAutoFit/>
          </a:bodyPr>
          <a:lstStyle/>
          <a:p>
            <a:r>
              <a:rPr lang="en-GB" sz="1400" i="1" dirty="0" smtClean="0">
                <a:solidFill>
                  <a:schemeClr val="bg1">
                    <a:lumMod val="50000"/>
                  </a:schemeClr>
                </a:solidFill>
              </a:rPr>
              <a:t>Source: ONS, Labour Force Survey. Differences between ZHC and non-ZHC workers are significant at the 10% level for all industries displayed. Only the three main ZHC industries are displayed here, which collectively account for more than half of ZHC </a:t>
            </a:r>
            <a:r>
              <a:rPr lang="en-GB" sz="1400" i="1" dirty="0">
                <a:solidFill>
                  <a:schemeClr val="bg1">
                    <a:lumMod val="50000"/>
                  </a:schemeClr>
                </a:solidFill>
              </a:rPr>
              <a:t>workers. Ratios compare the proportion of ZHC workers who are searching for a different or additional job to the proportion of non-ZHC workers who are searching for a different or additional job within each </a:t>
            </a:r>
            <a:r>
              <a:rPr lang="en-GB" sz="1400" i="1" dirty="0" smtClean="0">
                <a:solidFill>
                  <a:schemeClr val="bg1">
                    <a:lumMod val="50000"/>
                  </a:schemeClr>
                </a:solidFill>
              </a:rPr>
              <a:t>industry</a:t>
            </a:r>
            <a:endParaRPr lang="en-GB" sz="1400" i="1" dirty="0">
              <a:solidFill>
                <a:schemeClr val="bg1">
                  <a:lumMod val="50000"/>
                </a:schemeClr>
              </a:solidFill>
            </a:endParaRPr>
          </a:p>
          <a:p>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38</a:t>
            </a:fld>
            <a:endParaRPr lang="en-US" dirty="0">
              <a:solidFill>
                <a:schemeClr val="bg1">
                  <a:lumMod val="50000"/>
                </a:schemeClr>
              </a:solidFill>
            </a:endParaRPr>
          </a:p>
        </p:txBody>
      </p:sp>
      <p:sp>
        <p:nvSpPr>
          <p:cNvPr id="8" name="TextBox 7"/>
          <p:cNvSpPr txBox="1"/>
          <p:nvPr/>
        </p:nvSpPr>
        <p:spPr>
          <a:xfrm>
            <a:off x="6076950" y="1078921"/>
            <a:ext cx="2903277" cy="4801314"/>
          </a:xfrm>
          <a:prstGeom prst="rect">
            <a:avLst/>
          </a:prstGeom>
          <a:noFill/>
        </p:spPr>
        <p:txBody>
          <a:bodyPr wrap="square" rtlCol="0">
            <a:spAutoFit/>
          </a:bodyPr>
          <a:lstStyle/>
          <a:p>
            <a:pPr algn="r"/>
            <a:r>
              <a:rPr lang="en-GB" i="1" dirty="0" smtClean="0">
                <a:solidFill>
                  <a:schemeClr val="bg1">
                    <a:lumMod val="50000"/>
                  </a:schemeClr>
                </a:solidFill>
              </a:rPr>
              <a:t>The difference between the rate of ZHC and non-ZHC workers looking for a different or additional job remains when focusing within the three main ZHC industries, although the gap is slightly smaller within health and social work and hospitality</a:t>
            </a:r>
          </a:p>
          <a:p>
            <a:pPr algn="r"/>
            <a:endParaRPr lang="en-GB" i="1" dirty="0">
              <a:solidFill>
                <a:schemeClr val="bg1">
                  <a:lumMod val="50000"/>
                </a:schemeClr>
              </a:solidFill>
            </a:endParaRPr>
          </a:p>
          <a:p>
            <a:pPr algn="r"/>
            <a:r>
              <a:rPr lang="en-GB" i="1" dirty="0" smtClean="0">
                <a:solidFill>
                  <a:schemeClr val="bg1">
                    <a:lumMod val="50000"/>
                  </a:schemeClr>
                </a:solidFill>
              </a:rPr>
              <a:t>This suggests that the different industrial composition of the ZHC workforce is not what’s driving the overall difference in job search</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50" y="967909"/>
            <a:ext cx="6120000" cy="36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3039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95534"/>
            <a:ext cx="8835764" cy="872375"/>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Higher job search rates among ZHC workers are also present within the main ZHC occupational groups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144465" y="4425496"/>
            <a:ext cx="5751510" cy="1815882"/>
          </a:xfrm>
          <a:prstGeom prst="rect">
            <a:avLst/>
          </a:prstGeom>
          <a:noFill/>
        </p:spPr>
        <p:txBody>
          <a:bodyPr wrap="square" rtlCol="0">
            <a:spAutoFit/>
          </a:bodyPr>
          <a:lstStyle/>
          <a:p>
            <a:r>
              <a:rPr lang="en-GB" sz="1400" i="1" dirty="0" smtClean="0">
                <a:solidFill>
                  <a:schemeClr val="bg1">
                    <a:lumMod val="50000"/>
                  </a:schemeClr>
                </a:solidFill>
              </a:rPr>
              <a:t>Source: ONS, Labour Force Survey. Differences between ZHC and non-ZHC workers are significant at the 10% level for all occupational groups displayed. Only the two main ZHC occupations are displayed here, which collectively account for more than half of ZHC </a:t>
            </a:r>
            <a:r>
              <a:rPr lang="en-GB" sz="1400" i="1" dirty="0">
                <a:solidFill>
                  <a:schemeClr val="bg1">
                    <a:lumMod val="50000"/>
                  </a:schemeClr>
                </a:solidFill>
              </a:rPr>
              <a:t>workers. Ratios compare the proportion of ZHC workers who are searching for a different or additional job to the proportion of non-ZHC workers who are searching for a different or additional job within each </a:t>
            </a:r>
            <a:r>
              <a:rPr lang="en-GB" sz="1400" i="1" dirty="0" smtClean="0">
                <a:solidFill>
                  <a:schemeClr val="bg1">
                    <a:lumMod val="50000"/>
                  </a:schemeClr>
                </a:solidFill>
              </a:rPr>
              <a:t>occupational group</a:t>
            </a:r>
            <a:endParaRPr lang="en-GB" sz="1400" i="1" dirty="0">
              <a:solidFill>
                <a:schemeClr val="bg1">
                  <a:lumMod val="50000"/>
                </a:schemeClr>
              </a:solidFill>
            </a:endParaRPr>
          </a:p>
          <a:p>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39</a:t>
            </a:fld>
            <a:endParaRPr lang="en-US" dirty="0">
              <a:solidFill>
                <a:schemeClr val="bg1">
                  <a:lumMod val="50000"/>
                </a:schemeClr>
              </a:solidFill>
            </a:endParaRPr>
          </a:p>
        </p:txBody>
      </p:sp>
      <p:sp>
        <p:nvSpPr>
          <p:cNvPr id="8" name="TextBox 7"/>
          <p:cNvSpPr txBox="1"/>
          <p:nvPr/>
        </p:nvSpPr>
        <p:spPr>
          <a:xfrm>
            <a:off x="5826676" y="1145243"/>
            <a:ext cx="3153552" cy="4524315"/>
          </a:xfrm>
          <a:prstGeom prst="rect">
            <a:avLst/>
          </a:prstGeom>
          <a:noFill/>
        </p:spPr>
        <p:txBody>
          <a:bodyPr wrap="square" rtlCol="0">
            <a:spAutoFit/>
          </a:bodyPr>
          <a:lstStyle/>
          <a:p>
            <a:pPr algn="r"/>
            <a:r>
              <a:rPr lang="en-GB" i="1" dirty="0" smtClean="0">
                <a:solidFill>
                  <a:schemeClr val="bg1">
                    <a:lumMod val="50000"/>
                  </a:schemeClr>
                </a:solidFill>
              </a:rPr>
              <a:t>Higher rates those looking for a different or additional job among ZHC workers (compared to others in employment) are present within the two main ZHC occupational groups</a:t>
            </a:r>
          </a:p>
          <a:p>
            <a:pPr algn="r"/>
            <a:endParaRPr lang="en-GB" i="1" dirty="0">
              <a:solidFill>
                <a:schemeClr val="bg1">
                  <a:lumMod val="50000"/>
                </a:schemeClr>
              </a:solidFill>
            </a:endParaRPr>
          </a:p>
          <a:p>
            <a:pPr algn="r"/>
            <a:r>
              <a:rPr lang="en-GB" i="1" dirty="0" smtClean="0">
                <a:solidFill>
                  <a:schemeClr val="bg1">
                    <a:lumMod val="50000"/>
                  </a:schemeClr>
                </a:solidFill>
              </a:rPr>
              <a:t>This suggests that the different composition of the ZHC workforce (ZHC workers are concentrated in occupations at the lower end of the hierarchy) explains little of the overall difference in job search levels between ZHC and non-ZHC workers</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75" y="967909"/>
            <a:ext cx="5760000" cy="34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973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14169"/>
            <a:ext cx="8709142" cy="4763049"/>
          </a:xfrm>
          <a:effectLst/>
        </p:spPr>
        <p:txBody>
          <a:bodyPr/>
          <a:lstStyle/>
          <a:p>
            <a:pPr algn="l"/>
            <a:endParaRPr lang="en-GB" sz="1100" b="1" i="1" dirty="0" smtClean="0">
              <a:solidFill>
                <a:schemeClr val="bg1">
                  <a:lumMod val="50000"/>
                </a:schemeClr>
              </a:solidFill>
            </a:endParaRPr>
          </a:p>
          <a:p>
            <a:pPr algn="l"/>
            <a:r>
              <a:rPr lang="en-GB" sz="5400" b="1" i="1" dirty="0" smtClean="0">
                <a:solidFill>
                  <a:schemeClr val="bg1">
                    <a:lumMod val="50000"/>
                  </a:schemeClr>
                </a:solidFill>
              </a:rPr>
              <a:t>1 Characteristics of ZHC workers	</a:t>
            </a: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6" name="Content Placeholder 5"/>
          <p:cNvSpPr txBox="1">
            <a:spLocks/>
          </p:cNvSpPr>
          <p:nvPr/>
        </p:nvSpPr>
        <p:spPr>
          <a:xfrm>
            <a:off x="334368" y="2924175"/>
            <a:ext cx="8509379" cy="3039897"/>
          </a:xfrm>
          <a:prstGeom prst="rect">
            <a:avLst/>
          </a:prstGeom>
        </p:spPr>
        <p:txBody>
          <a:bodyPr/>
          <a:lstStyle>
            <a:lvl1pPr marL="0" indent="0" algn="ctr" defTabSz="457200"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S PGothic" pitchFamily="34" charset="-128"/>
                <a:cs typeface="ＭＳ Ｐゴシック" charset="0"/>
              </a:defRPr>
            </a:lvl1pPr>
            <a:lvl2pPr marL="457200" indent="0" algn="ctr" defTabSz="457200"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S PGothic" pitchFamily="34" charset="-128"/>
                <a:cs typeface="+mn-cs"/>
              </a:defRPr>
            </a:lvl2pPr>
            <a:lvl3pPr marL="914400" indent="0" algn="ctr" defTabSz="457200"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S PGothic" pitchFamily="34" charset="-128"/>
                <a:cs typeface="+mn-cs"/>
              </a:defRPr>
            </a:lvl3pPr>
            <a:lvl4pPr marL="13716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S PGothic" pitchFamily="34" charset="-128"/>
                <a:cs typeface="+mn-cs"/>
              </a:defRPr>
            </a:lvl4pPr>
            <a:lvl5pPr marL="18288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000" dirty="0" smtClean="0">
                <a:solidFill>
                  <a:schemeClr val="bg1">
                    <a:lumMod val="50000"/>
                  </a:schemeClr>
                </a:solidFill>
              </a:rPr>
              <a:t>This section looks at the prevalence of ZHCs within and across different groups, and changes in the composition of ZHC workers in recent years. Specifically, we explore ZHC prevalence by:</a:t>
            </a:r>
          </a:p>
          <a:p>
            <a:pPr marL="342900" indent="-342900" algn="l">
              <a:buFont typeface="Arial" panose="020B0604020202020204" pitchFamily="34" charset="0"/>
              <a:buChar char="•"/>
            </a:pPr>
            <a:r>
              <a:rPr lang="en-GB" sz="2000" dirty="0" smtClean="0">
                <a:solidFill>
                  <a:schemeClr val="bg1">
                    <a:lumMod val="50000"/>
                  </a:schemeClr>
                </a:solidFill>
              </a:rPr>
              <a:t>Age</a:t>
            </a:r>
          </a:p>
          <a:p>
            <a:pPr marL="342900" indent="-342900" algn="l">
              <a:buFont typeface="Arial" panose="020B0604020202020204" pitchFamily="34" charset="0"/>
              <a:buChar char="•"/>
            </a:pPr>
            <a:r>
              <a:rPr lang="en-GB" sz="2000" dirty="0" smtClean="0">
                <a:solidFill>
                  <a:schemeClr val="bg1">
                    <a:lumMod val="50000"/>
                  </a:schemeClr>
                </a:solidFill>
              </a:rPr>
              <a:t>Industry</a:t>
            </a:r>
          </a:p>
          <a:p>
            <a:pPr marL="342900" indent="-342900" algn="l">
              <a:buFont typeface="Arial" panose="020B0604020202020204" pitchFamily="34" charset="0"/>
              <a:buChar char="•"/>
            </a:pPr>
            <a:r>
              <a:rPr lang="en-GB" sz="2000" dirty="0" smtClean="0">
                <a:solidFill>
                  <a:schemeClr val="bg1">
                    <a:lumMod val="50000"/>
                  </a:schemeClr>
                </a:solidFill>
              </a:rPr>
              <a:t>Occupation</a:t>
            </a:r>
          </a:p>
          <a:p>
            <a:pPr marL="342900" indent="-342900" algn="l">
              <a:buFont typeface="Arial" panose="020B0604020202020204" pitchFamily="34" charset="0"/>
              <a:buChar char="•"/>
            </a:pPr>
            <a:r>
              <a:rPr lang="en-GB" sz="2000" dirty="0" smtClean="0">
                <a:solidFill>
                  <a:schemeClr val="bg1">
                    <a:lumMod val="50000"/>
                  </a:schemeClr>
                </a:solidFill>
              </a:rPr>
              <a:t>Highest qualification level</a:t>
            </a:r>
          </a:p>
        </p:txBody>
      </p:sp>
    </p:spTree>
    <p:extLst>
      <p:ext uri="{BB962C8B-B14F-4D97-AF65-F5344CB8AC3E}">
        <p14:creationId xmlns:p14="http://schemas.microsoft.com/office/powerpoint/2010/main" val="15066320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2" y="95534"/>
            <a:ext cx="8999537" cy="872375"/>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And the relationship persists when comparing those with the same qualifications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144467" y="4639909"/>
            <a:ext cx="6199183" cy="1600438"/>
          </a:xfrm>
          <a:prstGeom prst="rect">
            <a:avLst/>
          </a:prstGeom>
          <a:noFill/>
        </p:spPr>
        <p:txBody>
          <a:bodyPr wrap="square" rtlCol="0">
            <a:spAutoFit/>
          </a:bodyPr>
          <a:lstStyle/>
          <a:p>
            <a:r>
              <a:rPr lang="en-GB" sz="1400" i="1" dirty="0" smtClean="0">
                <a:solidFill>
                  <a:schemeClr val="bg1">
                    <a:lumMod val="50000"/>
                  </a:schemeClr>
                </a:solidFill>
              </a:rPr>
              <a:t>Source: ONS, Labour Force Survey. Differences between ZHC and non-ZHC workers are significant at the 10% level for all qualification levels displayed. Only the three main ZHC qualification levels are displayed here, which collectively account for more than half of ZHC </a:t>
            </a:r>
            <a:r>
              <a:rPr lang="en-GB" sz="1400" i="1" dirty="0">
                <a:solidFill>
                  <a:schemeClr val="bg1">
                    <a:lumMod val="50000"/>
                  </a:schemeClr>
                </a:solidFill>
              </a:rPr>
              <a:t>workers. Ratios compare the proportion of ZHC workers who are searching for a different or additional job to the proportion of non-ZHC workers who are searching for a different or additional job within each </a:t>
            </a:r>
            <a:r>
              <a:rPr lang="en-GB" sz="1400" i="1" dirty="0" smtClean="0">
                <a:solidFill>
                  <a:schemeClr val="bg1">
                    <a:lumMod val="50000"/>
                  </a:schemeClr>
                </a:solidFill>
              </a:rPr>
              <a:t>qualification level</a:t>
            </a:r>
            <a:endParaRPr lang="en-GB" sz="1400" i="1" dirty="0">
              <a:solidFill>
                <a:schemeClr val="bg1">
                  <a:lumMod val="50000"/>
                </a:schemeClr>
              </a:solidFill>
            </a:endParaRPr>
          </a:p>
          <a:p>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40</a:t>
            </a:fld>
            <a:endParaRPr lang="en-US" dirty="0">
              <a:solidFill>
                <a:schemeClr val="bg1">
                  <a:lumMod val="50000"/>
                </a:schemeClr>
              </a:solidFill>
            </a:endParaRPr>
          </a:p>
        </p:txBody>
      </p:sp>
      <p:sp>
        <p:nvSpPr>
          <p:cNvPr id="8" name="TextBox 7"/>
          <p:cNvSpPr txBox="1"/>
          <p:nvPr/>
        </p:nvSpPr>
        <p:spPr>
          <a:xfrm>
            <a:off x="6124575" y="1152138"/>
            <a:ext cx="2855652" cy="4801314"/>
          </a:xfrm>
          <a:prstGeom prst="rect">
            <a:avLst/>
          </a:prstGeom>
          <a:noFill/>
        </p:spPr>
        <p:txBody>
          <a:bodyPr wrap="square" rtlCol="0">
            <a:spAutoFit/>
          </a:bodyPr>
          <a:lstStyle/>
          <a:p>
            <a:pPr algn="r"/>
            <a:r>
              <a:rPr lang="en-GB" i="1" dirty="0" smtClean="0">
                <a:solidFill>
                  <a:schemeClr val="bg1">
                    <a:lumMod val="50000"/>
                  </a:schemeClr>
                </a:solidFill>
              </a:rPr>
              <a:t>Proportionally higher rates of those searching for a different or additional job among ZHC workers (compared to others in employment) are similar to the overall difference within the three most common ZHC highest qualification levels</a:t>
            </a:r>
          </a:p>
          <a:p>
            <a:pPr algn="r"/>
            <a:endParaRPr lang="en-GB" i="1" dirty="0">
              <a:solidFill>
                <a:schemeClr val="bg1">
                  <a:lumMod val="50000"/>
                </a:schemeClr>
              </a:solidFill>
            </a:endParaRPr>
          </a:p>
          <a:p>
            <a:pPr algn="r"/>
            <a:r>
              <a:rPr lang="en-GB" i="1" dirty="0" smtClean="0">
                <a:solidFill>
                  <a:schemeClr val="bg1">
                    <a:lumMod val="50000"/>
                  </a:schemeClr>
                </a:solidFill>
              </a:rPr>
              <a:t>This suggests that the composition of the ZHC workforce by qualification level is not what’s driving the overall difference in job search rates between ZHC and non-ZHC workers</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 y="967909"/>
            <a:ext cx="6120000" cy="36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293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42863"/>
            <a:ext cx="8835764" cy="925046"/>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The number of zero-hours workers has more than doubled since 2012</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8" name="TextBox 7"/>
          <p:cNvSpPr txBox="1"/>
          <p:nvPr/>
        </p:nvSpPr>
        <p:spPr>
          <a:xfrm>
            <a:off x="6624463" y="2317806"/>
            <a:ext cx="2355762" cy="2031325"/>
          </a:xfrm>
          <a:prstGeom prst="rect">
            <a:avLst/>
          </a:prstGeom>
          <a:noFill/>
        </p:spPr>
        <p:txBody>
          <a:bodyPr wrap="square" rtlCol="0">
            <a:spAutoFit/>
          </a:bodyPr>
          <a:lstStyle/>
          <a:p>
            <a:pPr algn="r"/>
            <a:r>
              <a:rPr lang="en-GB" i="1" dirty="0" smtClean="0">
                <a:solidFill>
                  <a:schemeClr val="bg1">
                    <a:lumMod val="50000"/>
                  </a:schemeClr>
                </a:solidFill>
              </a:rPr>
              <a:t>The Q4 2013 estimate </a:t>
            </a:r>
            <a:r>
              <a:rPr lang="en-GB" i="1" dirty="0">
                <a:solidFill>
                  <a:schemeClr val="bg1">
                    <a:lumMod val="50000"/>
                  </a:schemeClr>
                </a:solidFill>
              </a:rPr>
              <a:t>from the ONS indicates that 583,000 people are employed on a ZHC in the UK, or just under 2 per cent of the workforce</a:t>
            </a:r>
          </a:p>
        </p:txBody>
      </p:sp>
      <p:sp>
        <p:nvSpPr>
          <p:cNvPr id="10" name="TextBox 9"/>
          <p:cNvSpPr txBox="1"/>
          <p:nvPr/>
        </p:nvSpPr>
        <p:spPr>
          <a:xfrm>
            <a:off x="76224" y="5263756"/>
            <a:ext cx="4312693" cy="307777"/>
          </a:xfrm>
          <a:prstGeom prst="rect">
            <a:avLst/>
          </a:prstGeom>
          <a:noFill/>
        </p:spPr>
        <p:txBody>
          <a:bodyPr wrap="square" rtlCol="0">
            <a:spAutoFit/>
          </a:bodyPr>
          <a:lstStyle/>
          <a:p>
            <a:r>
              <a:rPr lang="en-GB" sz="1400" i="1" dirty="0" smtClean="0">
                <a:solidFill>
                  <a:schemeClr val="bg1">
                    <a:lumMod val="50000"/>
                  </a:schemeClr>
                </a:solidFill>
              </a:rPr>
              <a:t>Source: ONS, Labour Force Survey</a:t>
            </a:r>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5</a:t>
            </a:fld>
            <a:endParaRPr lang="en-US" dirty="0">
              <a:solidFill>
                <a:schemeClr val="bg1">
                  <a:lumMod val="5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4" y="1343387"/>
            <a:ext cx="6480000" cy="38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562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2" y="42863"/>
            <a:ext cx="8999537" cy="925046"/>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Zero-hours contracts are most prevalent among younger and older workers, and are not just held by students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8" name="TextBox 7"/>
          <p:cNvSpPr txBox="1"/>
          <p:nvPr/>
        </p:nvSpPr>
        <p:spPr>
          <a:xfrm>
            <a:off x="6624465" y="2826091"/>
            <a:ext cx="2355762" cy="1200329"/>
          </a:xfrm>
          <a:prstGeom prst="rect">
            <a:avLst/>
          </a:prstGeom>
          <a:noFill/>
        </p:spPr>
        <p:txBody>
          <a:bodyPr wrap="square" rtlCol="0">
            <a:spAutoFit/>
          </a:bodyPr>
          <a:lstStyle/>
          <a:p>
            <a:pPr algn="r"/>
            <a:r>
              <a:rPr lang="en-GB" i="1" dirty="0" smtClean="0">
                <a:solidFill>
                  <a:schemeClr val="bg1">
                    <a:lumMod val="50000"/>
                  </a:schemeClr>
                </a:solidFill>
              </a:rPr>
              <a:t>Across all age groups, just 18% of zero-hours workers are students</a:t>
            </a:r>
          </a:p>
          <a:p>
            <a:pPr algn="r"/>
            <a:endParaRPr lang="en-GB" i="1" dirty="0" smtClean="0">
              <a:solidFill>
                <a:schemeClr val="bg1">
                  <a:lumMod val="50000"/>
                </a:schemeClr>
              </a:solidFill>
            </a:endParaRPr>
          </a:p>
        </p:txBody>
      </p:sp>
      <p:sp>
        <p:nvSpPr>
          <p:cNvPr id="10" name="TextBox 9"/>
          <p:cNvSpPr txBox="1"/>
          <p:nvPr/>
        </p:nvSpPr>
        <p:spPr>
          <a:xfrm>
            <a:off x="76224" y="5080006"/>
            <a:ext cx="4312693" cy="307777"/>
          </a:xfrm>
          <a:prstGeom prst="rect">
            <a:avLst/>
          </a:prstGeom>
          <a:noFill/>
        </p:spPr>
        <p:txBody>
          <a:bodyPr wrap="square" rtlCol="0">
            <a:spAutoFit/>
          </a:bodyPr>
          <a:lstStyle/>
          <a:p>
            <a:r>
              <a:rPr lang="en-GB" sz="1400" i="1" dirty="0" smtClean="0">
                <a:solidFill>
                  <a:schemeClr val="bg1">
                    <a:lumMod val="50000"/>
                  </a:schemeClr>
                </a:solidFill>
              </a:rPr>
              <a:t>Source: ONS, Labour Force Survey</a:t>
            </a:r>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6</a:t>
            </a:fld>
            <a:endParaRPr lang="en-US" dirty="0">
              <a:solidFill>
                <a:schemeClr val="bg1">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24" y="1682750"/>
            <a:ext cx="6480000" cy="329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876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2" y="72930"/>
            <a:ext cx="8999537" cy="694954"/>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But looking at the distribution of ZHCs across age bands, such workers are concentrated in younger groups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144463" y="5552236"/>
            <a:ext cx="8139728" cy="307777"/>
          </a:xfrm>
          <a:prstGeom prst="rect">
            <a:avLst/>
          </a:prstGeom>
          <a:noFill/>
        </p:spPr>
        <p:txBody>
          <a:bodyPr wrap="square" rtlCol="0">
            <a:spAutoFit/>
          </a:bodyPr>
          <a:lstStyle/>
          <a:p>
            <a:r>
              <a:rPr lang="en-GB" sz="1400" i="1" dirty="0" smtClean="0">
                <a:solidFill>
                  <a:schemeClr val="bg1">
                    <a:lumMod val="50000"/>
                  </a:schemeClr>
                </a:solidFill>
              </a:rPr>
              <a:t>Source: ONS, Labour Force Survey. ‘Rest of those in employment’ includes self-employed people</a:t>
            </a:r>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7</a:t>
            </a:fld>
            <a:endParaRPr lang="en-US" dirty="0">
              <a:solidFill>
                <a:schemeClr val="bg1">
                  <a:lumMod val="50000"/>
                </a:schemeClr>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02" y="1317736"/>
            <a:ext cx="6480000" cy="423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24600" y="2826091"/>
            <a:ext cx="2655627" cy="923330"/>
          </a:xfrm>
          <a:prstGeom prst="rect">
            <a:avLst/>
          </a:prstGeom>
          <a:noFill/>
        </p:spPr>
        <p:txBody>
          <a:bodyPr wrap="square" rtlCol="0">
            <a:spAutoFit/>
          </a:bodyPr>
          <a:lstStyle/>
          <a:p>
            <a:pPr algn="r"/>
            <a:r>
              <a:rPr lang="en-GB" i="1" dirty="0" smtClean="0">
                <a:solidFill>
                  <a:schemeClr val="bg1">
                    <a:lumMod val="50000"/>
                  </a:schemeClr>
                </a:solidFill>
              </a:rPr>
              <a:t>Half (50%) of ZHC workers are aged under 30</a:t>
            </a:r>
          </a:p>
          <a:p>
            <a:pPr algn="r"/>
            <a:endParaRPr lang="en-GB" i="1" dirty="0" smtClean="0">
              <a:solidFill>
                <a:schemeClr val="bg1">
                  <a:lumMod val="50000"/>
                </a:schemeClr>
              </a:solidFill>
            </a:endParaRPr>
          </a:p>
        </p:txBody>
      </p:sp>
    </p:spTree>
    <p:extLst>
      <p:ext uri="{BB962C8B-B14F-4D97-AF65-F5344CB8AC3E}">
        <p14:creationId xmlns:p14="http://schemas.microsoft.com/office/powerpoint/2010/main" val="3791211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95534"/>
            <a:ext cx="8835764" cy="872375"/>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There has been little change in the age profile of ZHC workers in recent years</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10" name="TextBox 9"/>
          <p:cNvSpPr txBox="1"/>
          <p:nvPr/>
        </p:nvSpPr>
        <p:spPr>
          <a:xfrm>
            <a:off x="144463" y="4931970"/>
            <a:ext cx="8139728" cy="307777"/>
          </a:xfrm>
          <a:prstGeom prst="rect">
            <a:avLst/>
          </a:prstGeom>
          <a:noFill/>
        </p:spPr>
        <p:txBody>
          <a:bodyPr wrap="square" rtlCol="0">
            <a:spAutoFit/>
          </a:bodyPr>
          <a:lstStyle/>
          <a:p>
            <a:r>
              <a:rPr lang="en-GB" sz="1400" i="1" dirty="0" smtClean="0">
                <a:solidFill>
                  <a:schemeClr val="bg1">
                    <a:lumMod val="50000"/>
                  </a:schemeClr>
                </a:solidFill>
              </a:rPr>
              <a:t>Source: ONS, Labour Force Survey</a:t>
            </a:r>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8</a:t>
            </a:fld>
            <a:endParaRPr lang="en-US" dirty="0">
              <a:solidFill>
                <a:schemeClr val="bg1">
                  <a:lumMod val="50000"/>
                </a:schemeClr>
              </a:solidFill>
            </a:endParaRPr>
          </a:p>
        </p:txBody>
      </p:sp>
      <p:sp>
        <p:nvSpPr>
          <p:cNvPr id="8" name="TextBox 7"/>
          <p:cNvSpPr txBox="1"/>
          <p:nvPr/>
        </p:nvSpPr>
        <p:spPr>
          <a:xfrm>
            <a:off x="6624465" y="2505718"/>
            <a:ext cx="2355762" cy="1754326"/>
          </a:xfrm>
          <a:prstGeom prst="rect">
            <a:avLst/>
          </a:prstGeom>
          <a:noFill/>
        </p:spPr>
        <p:txBody>
          <a:bodyPr wrap="square" rtlCol="0">
            <a:spAutoFit/>
          </a:bodyPr>
          <a:lstStyle/>
          <a:p>
            <a:pPr algn="r"/>
            <a:r>
              <a:rPr lang="en-GB" i="1" dirty="0" smtClean="0">
                <a:solidFill>
                  <a:schemeClr val="bg1">
                    <a:lumMod val="50000"/>
                  </a:schemeClr>
                </a:solidFill>
              </a:rPr>
              <a:t>Despite the overall increase in the number of zero-hours workers, there has been little change in their age profile over time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898970"/>
            <a:ext cx="6480000" cy="303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898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144463" y="42863"/>
            <a:ext cx="8835764" cy="925046"/>
          </a:xfrm>
          <a:prstGeom prst="rect">
            <a:avLst/>
          </a:prstGeom>
          <a:noFill/>
          <a:ln w="9525">
            <a:noFill/>
            <a:miter lim="800000"/>
            <a:headEnd/>
            <a:tailEnd/>
          </a:ln>
        </p:spPr>
        <p:txBody>
          <a:bodyPr/>
          <a:lstStyle/>
          <a:p>
            <a:r>
              <a:rPr lang="en-US" sz="2700" i="1" dirty="0" smtClean="0">
                <a:solidFill>
                  <a:srgbClr val="6A9B9A"/>
                </a:solidFill>
                <a:latin typeface="Georgia" pitchFamily="18" charset="0"/>
              </a:rPr>
              <a:t>Zero-hours contracts are most prevalent in the hospitality sector</a:t>
            </a:r>
            <a:endParaRPr lang="en-US" sz="2000" i="1" dirty="0">
              <a:solidFill>
                <a:srgbClr val="6A9B9A"/>
              </a:solidFill>
              <a:latin typeface="Georgia" pitchFamily="18" charset="0"/>
            </a:endParaRPr>
          </a:p>
        </p:txBody>
      </p:sp>
      <p:sp>
        <p:nvSpPr>
          <p:cNvPr id="5" name="TextBox 7"/>
          <p:cNvSpPr txBox="1">
            <a:spLocks noChangeArrowheads="1"/>
          </p:cNvSpPr>
          <p:nvPr/>
        </p:nvSpPr>
        <p:spPr bwMode="auto">
          <a:xfrm>
            <a:off x="-93661" y="767884"/>
            <a:ext cx="6994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6A9B9A"/>
                </a:solidFill>
              </a:rPr>
              <a:t>……………………………………………………………………………………………………..</a:t>
            </a:r>
          </a:p>
        </p:txBody>
      </p:sp>
      <p:sp>
        <p:nvSpPr>
          <p:cNvPr id="8" name="TextBox 7"/>
          <p:cNvSpPr txBox="1"/>
          <p:nvPr/>
        </p:nvSpPr>
        <p:spPr>
          <a:xfrm>
            <a:off x="6624465" y="2446343"/>
            <a:ext cx="2355762" cy="2031325"/>
          </a:xfrm>
          <a:prstGeom prst="rect">
            <a:avLst/>
          </a:prstGeom>
          <a:noFill/>
        </p:spPr>
        <p:txBody>
          <a:bodyPr wrap="square" rtlCol="0">
            <a:spAutoFit/>
          </a:bodyPr>
          <a:lstStyle/>
          <a:p>
            <a:pPr algn="r"/>
            <a:r>
              <a:rPr lang="en-GB" i="1" dirty="0" smtClean="0">
                <a:solidFill>
                  <a:schemeClr val="bg1">
                    <a:lumMod val="50000"/>
                  </a:schemeClr>
                </a:solidFill>
              </a:rPr>
              <a:t>8% of hospitality workers are on a ZHC</a:t>
            </a:r>
          </a:p>
          <a:p>
            <a:pPr algn="r"/>
            <a:endParaRPr lang="en-GB" i="1" dirty="0">
              <a:solidFill>
                <a:schemeClr val="bg1">
                  <a:lumMod val="50000"/>
                </a:schemeClr>
              </a:solidFill>
            </a:endParaRPr>
          </a:p>
          <a:p>
            <a:pPr algn="r"/>
            <a:r>
              <a:rPr lang="en-GB" i="1" dirty="0" smtClean="0">
                <a:solidFill>
                  <a:schemeClr val="bg1">
                    <a:lumMod val="50000"/>
                  </a:schemeClr>
                </a:solidFill>
              </a:rPr>
              <a:t>The hospitality sector includes those working in hotels, bars and restaurants</a:t>
            </a:r>
          </a:p>
        </p:txBody>
      </p:sp>
      <p:sp>
        <p:nvSpPr>
          <p:cNvPr id="10" name="TextBox 9"/>
          <p:cNvSpPr txBox="1"/>
          <p:nvPr/>
        </p:nvSpPr>
        <p:spPr>
          <a:xfrm>
            <a:off x="76224" y="4926117"/>
            <a:ext cx="4312693" cy="307777"/>
          </a:xfrm>
          <a:prstGeom prst="rect">
            <a:avLst/>
          </a:prstGeom>
          <a:noFill/>
        </p:spPr>
        <p:txBody>
          <a:bodyPr wrap="square" rtlCol="0">
            <a:spAutoFit/>
          </a:bodyPr>
          <a:lstStyle/>
          <a:p>
            <a:r>
              <a:rPr lang="en-GB" sz="1400" i="1" dirty="0" smtClean="0">
                <a:solidFill>
                  <a:schemeClr val="bg1">
                    <a:lumMod val="50000"/>
                  </a:schemeClr>
                </a:solidFill>
              </a:rPr>
              <a:t>Source: ONS, Labour Force Survey</a:t>
            </a:r>
            <a:endParaRPr lang="en-GB" sz="1400" i="1" dirty="0">
              <a:solidFill>
                <a:schemeClr val="bg1">
                  <a:lumMod val="50000"/>
                </a:schemeClr>
              </a:solidFill>
            </a:endParaRPr>
          </a:p>
        </p:txBody>
      </p:sp>
      <p:sp>
        <p:nvSpPr>
          <p:cNvPr id="7" name="Slide Number Placeholder 6"/>
          <p:cNvSpPr>
            <a:spLocks noGrp="1"/>
          </p:cNvSpPr>
          <p:nvPr>
            <p:ph type="sldNum" sz="quarter" idx="12"/>
          </p:nvPr>
        </p:nvSpPr>
        <p:spPr/>
        <p:txBody>
          <a:bodyPr/>
          <a:lstStyle/>
          <a:p>
            <a:pPr algn="r"/>
            <a:fld id="{4B7A2C2E-28D2-45E8-953F-D0AE6C2B94E6}" type="slidenum">
              <a:rPr lang="en-US" smtClean="0">
                <a:solidFill>
                  <a:schemeClr val="bg1">
                    <a:lumMod val="50000"/>
                  </a:schemeClr>
                </a:solidFill>
              </a:rPr>
              <a:pPr algn="r"/>
              <a:t>9</a:t>
            </a:fld>
            <a:endParaRPr lang="en-US" dirty="0">
              <a:solidFill>
                <a:schemeClr val="bg1">
                  <a:lumMod val="50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02" y="1793967"/>
            <a:ext cx="6480000" cy="31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984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F-Master-v1">
  <a:themeElements>
    <a:clrScheme name="RF new">
      <a:dk1>
        <a:srgbClr val="000000"/>
      </a:dk1>
      <a:lt1>
        <a:sysClr val="window" lastClr="FFFFFF"/>
      </a:lt1>
      <a:dk2>
        <a:srgbClr val="8E9192"/>
      </a:dk2>
      <a:lt2>
        <a:srgbClr val="858ABE"/>
      </a:lt2>
      <a:accent1>
        <a:srgbClr val="699999"/>
      </a:accent1>
      <a:accent2>
        <a:srgbClr val="D797C2"/>
      </a:accent2>
      <a:accent3>
        <a:srgbClr val="879590"/>
      </a:accent3>
      <a:accent4>
        <a:srgbClr val="333334"/>
      </a:accent4>
      <a:accent5>
        <a:srgbClr val="687B9B"/>
      </a:accent5>
      <a:accent6>
        <a:srgbClr val="63687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K - Ipsos SRI">
  <a:themeElements>
    <a:clrScheme name="Corporate_FINAL">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0000" tIns="72000" rIns="90000" bIns="72000" numCol="1" rtlCol="0" anchor="t" anchorCtr="0" compatLnSpc="1">
        <a:prstTxWarp prst="textNoShape">
          <a:avLst/>
        </a:prstTxWarp>
        <a:noAutofit/>
      </a:bodyPr>
      <a:lstStyle>
        <a:def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defRPr kumimoji="0" sz="1800" b="0" i="0" u="none" strike="noStrike" cap="none" normalizeH="0" baseline="0" dirty="0" smtClean="0">
            <a:ln>
              <a:noFill/>
            </a:ln>
            <a:solidFill>
              <a:schemeClr val="bg1"/>
            </a:solidFill>
            <a:effectLst/>
            <a:latin typeface="Arial" charset="0"/>
          </a:defRPr>
        </a:defPPr>
      </a:lstStyle>
    </a:spDef>
    <a:lnDef>
      <a:spPr bwMode="auto">
        <a:solidFill>
          <a:schemeClr val="accent2"/>
        </a:solid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lgn="l">
          <a:defRPr sz="1800" dirty="0" smtClean="0"/>
        </a:defPPr>
      </a:lstStyle>
    </a:txDef>
  </a:objectDefaults>
  <a:extraClrSchemeLst>
    <a:extraClrScheme>
      <a:clrScheme name="Ipsos MORI -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MORI -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MORI -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MORI -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MORI -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MORI -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MORI -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MORI -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MORI -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MORI -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MORI -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MORI - TEMPLATE 13">
        <a:dk1>
          <a:srgbClr val="000000"/>
        </a:dk1>
        <a:lt1>
          <a:srgbClr val="FFFFFF"/>
        </a:lt1>
        <a:dk2>
          <a:srgbClr val="4E60A8"/>
        </a:dk2>
        <a:lt2>
          <a:srgbClr val="DDDDD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4">
        <a:dk1>
          <a:srgbClr val="333333"/>
        </a:dk1>
        <a:lt1>
          <a:srgbClr val="FFFFFF"/>
        </a:lt1>
        <a:dk2>
          <a:srgbClr val="4E60A8"/>
        </a:dk2>
        <a:lt2>
          <a:srgbClr val="DDDDDD"/>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5">
        <a:dk1>
          <a:srgbClr val="333333"/>
        </a:dk1>
        <a:lt1>
          <a:srgbClr val="FFFFFF"/>
        </a:lt1>
        <a:dk2>
          <a:srgbClr val="4E60A8"/>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
      <a:clrScheme name="Ipsos MORI - TEMPLATE 16">
        <a:dk1>
          <a:srgbClr val="333333"/>
        </a:dk1>
        <a:lt1>
          <a:srgbClr val="FFFFFF"/>
        </a:lt1>
        <a:dk2>
          <a:srgbClr val="003150"/>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K - Ipsos MORI">
  <a:themeElements>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0000" tIns="72000" rIns="90000" bIns="72000" numCol="1" rtlCol="0" anchor="t" anchorCtr="0" compatLnSpc="1">
        <a:prstTxWarp prst="textNoShape">
          <a:avLst/>
        </a:prstTxWarp>
        <a:noAutofit/>
      </a:bodyPr>
      <a:lstStyle>
        <a:def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defRPr kumimoji="0" sz="1800" b="0" i="0" u="none" strike="noStrike" cap="none" normalizeH="0" baseline="0" dirty="0" smtClean="0">
            <a:ln>
              <a:noFill/>
            </a:ln>
            <a:solidFill>
              <a:schemeClr val="bg1"/>
            </a:solidFill>
            <a:effectLst/>
            <a:latin typeface="Arial" charset="0"/>
          </a:defRPr>
        </a:defPPr>
      </a:lstStyle>
    </a:spDef>
    <a:lnDef>
      <a:spPr bwMode="auto">
        <a:solidFill>
          <a:schemeClr val="accent2"/>
        </a:solid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lgn="l">
          <a:defRPr sz="1800" dirty="0" smtClean="0"/>
        </a:defPPr>
      </a:lstStyle>
    </a:txDef>
  </a:objectDefaults>
  <a:extraClrSchemeLst>
    <a:extraClrScheme>
      <a:clrScheme name="Ipsos MORI -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MORI -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MORI -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MORI -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MORI -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MORI -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MORI -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MORI -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MORI -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MORI -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MORI -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MORI - TEMPLATE 13">
        <a:dk1>
          <a:srgbClr val="000000"/>
        </a:dk1>
        <a:lt1>
          <a:srgbClr val="FFFFFF"/>
        </a:lt1>
        <a:dk2>
          <a:srgbClr val="4E60A8"/>
        </a:dk2>
        <a:lt2>
          <a:srgbClr val="DDDDD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4">
        <a:dk1>
          <a:srgbClr val="333333"/>
        </a:dk1>
        <a:lt1>
          <a:srgbClr val="FFFFFF"/>
        </a:lt1>
        <a:dk2>
          <a:srgbClr val="4E60A8"/>
        </a:dk2>
        <a:lt2>
          <a:srgbClr val="DDDDDD"/>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5">
        <a:dk1>
          <a:srgbClr val="333333"/>
        </a:dk1>
        <a:lt1>
          <a:srgbClr val="FFFFFF"/>
        </a:lt1>
        <a:dk2>
          <a:srgbClr val="4E60A8"/>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
      <a:clrScheme name="Ipsos MORI - TEMPLATE 16">
        <a:dk1>
          <a:srgbClr val="333333"/>
        </a:dk1>
        <a:lt1>
          <a:srgbClr val="FFFFFF"/>
        </a:lt1>
        <a:dk2>
          <a:srgbClr val="003150"/>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UK - Ipsos SRI">
  <a:themeElements>
    <a:clrScheme name="Muted">
      <a:dk1>
        <a:srgbClr val="2E9DC8"/>
      </a:dk1>
      <a:lt1>
        <a:srgbClr val="FFFFFF"/>
      </a:lt1>
      <a:dk2>
        <a:srgbClr val="DECC9C"/>
      </a:dk2>
      <a:lt2>
        <a:srgbClr val="292926"/>
      </a:lt2>
      <a:accent1>
        <a:srgbClr val="685C53"/>
      </a:accent1>
      <a:accent2>
        <a:srgbClr val="DECC9C"/>
      </a:accent2>
      <a:accent3>
        <a:srgbClr val="A96F3E"/>
      </a:accent3>
      <a:accent4>
        <a:srgbClr val="71A8AE"/>
      </a:accent4>
      <a:accent5>
        <a:srgbClr val="9E676F"/>
      </a:accent5>
      <a:accent6>
        <a:srgbClr val="899639"/>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0000" tIns="72000" rIns="90000" bIns="72000" numCol="1" rtlCol="0" anchor="t" anchorCtr="0" compatLnSpc="1">
        <a:prstTxWarp prst="textNoShape">
          <a:avLst/>
        </a:prstTxWarp>
        <a:noAutofit/>
      </a:bodyPr>
      <a:lstStyle>
        <a:def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defRPr kumimoji="0" sz="1800" b="0" i="0" u="none" strike="noStrike" cap="none" normalizeH="0" baseline="0" dirty="0" smtClean="0">
            <a:ln>
              <a:noFill/>
            </a:ln>
            <a:solidFill>
              <a:schemeClr val="bg1"/>
            </a:solidFill>
            <a:effectLst/>
            <a:latin typeface="Arial" charset="0"/>
          </a:defRPr>
        </a:defPPr>
      </a:lstStyle>
    </a:spDef>
    <a:lnDef>
      <a:spPr bwMode="auto">
        <a:solidFill>
          <a:schemeClr val="accent2"/>
        </a:solid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lgn="l">
          <a:defRPr sz="1800" dirty="0" smtClean="0"/>
        </a:defPPr>
      </a:lstStyle>
    </a:txDef>
  </a:objectDefaults>
  <a:extraClrSchemeLst>
    <a:extraClrScheme>
      <a:clrScheme name="Ipsos MORI -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MORI -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MORI -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MORI -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MORI -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MORI -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MORI -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MORI -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MORI -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MORI -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MORI -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MORI - TEMPLATE 13">
        <a:dk1>
          <a:srgbClr val="000000"/>
        </a:dk1>
        <a:lt1>
          <a:srgbClr val="FFFFFF"/>
        </a:lt1>
        <a:dk2>
          <a:srgbClr val="4E60A8"/>
        </a:dk2>
        <a:lt2>
          <a:srgbClr val="DDDDD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4">
        <a:dk1>
          <a:srgbClr val="333333"/>
        </a:dk1>
        <a:lt1>
          <a:srgbClr val="FFFFFF"/>
        </a:lt1>
        <a:dk2>
          <a:srgbClr val="4E60A8"/>
        </a:dk2>
        <a:lt2>
          <a:srgbClr val="DDDDDD"/>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5">
        <a:dk1>
          <a:srgbClr val="333333"/>
        </a:dk1>
        <a:lt1>
          <a:srgbClr val="FFFFFF"/>
        </a:lt1>
        <a:dk2>
          <a:srgbClr val="4E60A8"/>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
      <a:clrScheme name="Ipsos MORI - TEMPLATE 16">
        <a:dk1>
          <a:srgbClr val="333333"/>
        </a:dk1>
        <a:lt1>
          <a:srgbClr val="FFFFFF"/>
        </a:lt1>
        <a:dk2>
          <a:srgbClr val="003150"/>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UK - Ipsos SRI">
  <a:themeElements>
    <a:clrScheme name="Corporate_FINAL">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0000" tIns="72000" rIns="90000" bIns="72000" numCol="1" rtlCol="0" anchor="t" anchorCtr="0" compatLnSpc="1">
        <a:prstTxWarp prst="textNoShape">
          <a:avLst/>
        </a:prstTxWarp>
        <a:noAutofit/>
      </a:bodyPr>
      <a:lstStyle>
        <a:def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defRPr kumimoji="0" sz="1800" b="0" i="0" u="none" strike="noStrike" cap="none" normalizeH="0" baseline="0" dirty="0" smtClean="0">
            <a:ln>
              <a:noFill/>
            </a:ln>
            <a:solidFill>
              <a:schemeClr val="bg1"/>
            </a:solidFill>
            <a:effectLst/>
            <a:latin typeface="Arial" charset="0"/>
          </a:defRPr>
        </a:defPPr>
      </a:lstStyle>
    </a:spDef>
    <a:lnDef>
      <a:spPr bwMode="auto">
        <a:solidFill>
          <a:schemeClr val="accent2"/>
        </a:solid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lgn="l">
          <a:defRPr sz="1800" dirty="0" smtClean="0"/>
        </a:defPPr>
      </a:lstStyle>
    </a:txDef>
  </a:objectDefaults>
  <a:extraClrSchemeLst>
    <a:extraClrScheme>
      <a:clrScheme name="Ipsos MORI -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MORI -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MORI -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MORI -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MORI -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MORI -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MORI -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MORI -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MORI -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MORI -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MORI -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MORI - TEMPLATE 13">
        <a:dk1>
          <a:srgbClr val="000000"/>
        </a:dk1>
        <a:lt1>
          <a:srgbClr val="FFFFFF"/>
        </a:lt1>
        <a:dk2>
          <a:srgbClr val="4E60A8"/>
        </a:dk2>
        <a:lt2>
          <a:srgbClr val="DDDDD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4">
        <a:dk1>
          <a:srgbClr val="333333"/>
        </a:dk1>
        <a:lt1>
          <a:srgbClr val="FFFFFF"/>
        </a:lt1>
        <a:dk2>
          <a:srgbClr val="4E60A8"/>
        </a:dk2>
        <a:lt2>
          <a:srgbClr val="DDDDDD"/>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5">
        <a:dk1>
          <a:srgbClr val="333333"/>
        </a:dk1>
        <a:lt1>
          <a:srgbClr val="FFFFFF"/>
        </a:lt1>
        <a:dk2>
          <a:srgbClr val="4E60A8"/>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
      <a:clrScheme name="Ipsos MORI - TEMPLATE 16">
        <a:dk1>
          <a:srgbClr val="333333"/>
        </a:dk1>
        <a:lt1>
          <a:srgbClr val="FFFFFF"/>
        </a:lt1>
        <a:dk2>
          <a:srgbClr val="003150"/>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17242</TotalTime>
  <Words>4311</Words>
  <Application>Microsoft Office PowerPoint</Application>
  <PresentationFormat>On-screen Show (4:3)</PresentationFormat>
  <Paragraphs>307</Paragraphs>
  <Slides>40</Slides>
  <Notes>40</Notes>
  <HiddenSlides>0</HiddenSlides>
  <MMClips>0</MMClips>
  <ScaleCrop>false</ScaleCrop>
  <HeadingPairs>
    <vt:vector size="4" baseType="variant">
      <vt:variant>
        <vt:lpstr>Theme</vt:lpstr>
      </vt:variant>
      <vt:variant>
        <vt:i4>6</vt:i4>
      </vt:variant>
      <vt:variant>
        <vt:lpstr>Slide Titles</vt:lpstr>
      </vt:variant>
      <vt:variant>
        <vt:i4>40</vt:i4>
      </vt:variant>
    </vt:vector>
  </HeadingPairs>
  <TitlesOfParts>
    <vt:vector size="46" baseType="lpstr">
      <vt:lpstr>RF-Master-v1</vt:lpstr>
      <vt:lpstr>Custom Design</vt:lpstr>
      <vt:lpstr>UK - Ipsos SRI</vt:lpstr>
      <vt:lpstr>UK - Ipsos MORI</vt:lpstr>
      <vt:lpstr>4_UK - Ipsos SRI</vt:lpstr>
      <vt:lpstr>1_UK - Ipsos SRI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ispeaktoyou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martin vowles</dc:creator>
  <cp:lastModifiedBy>Natalie Cox</cp:lastModifiedBy>
  <cp:revision>875</cp:revision>
  <cp:lastPrinted>2013-07-10T09:29:40Z</cp:lastPrinted>
  <dcterms:created xsi:type="dcterms:W3CDTF">2011-01-06T11:58:57Z</dcterms:created>
  <dcterms:modified xsi:type="dcterms:W3CDTF">2014-04-29T15:50:00Z</dcterms:modified>
</cp:coreProperties>
</file>